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5"/>
  </p:notesMasterIdLst>
  <p:sldIdLst>
    <p:sldId id="256" r:id="rId5"/>
    <p:sldId id="302" r:id="rId6"/>
    <p:sldId id="275" r:id="rId7"/>
    <p:sldId id="278" r:id="rId8"/>
    <p:sldId id="303" r:id="rId9"/>
    <p:sldId id="304" r:id="rId10"/>
    <p:sldId id="305" r:id="rId11"/>
    <p:sldId id="306" r:id="rId12"/>
    <p:sldId id="308" r:id="rId13"/>
    <p:sldId id="309" r:id="rId14"/>
    <p:sldId id="310" r:id="rId15"/>
    <p:sldId id="307" r:id="rId16"/>
    <p:sldId id="311" r:id="rId17"/>
    <p:sldId id="312" r:id="rId18"/>
    <p:sldId id="313" r:id="rId19"/>
    <p:sldId id="315" r:id="rId20"/>
    <p:sldId id="316" r:id="rId21"/>
    <p:sldId id="317" r:id="rId22"/>
    <p:sldId id="318" r:id="rId23"/>
    <p:sldId id="25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B8E0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128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A264BF-6753-4C2B-8432-45D54ABF9366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F57948-37BF-4373-B082-B02742CF2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637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="" xmlns:a16="http://schemas.microsoft.com/office/drawing/2014/main" id="{2633BE5A-988D-482A-94F9-B7B2A7DDCFA2}"/>
              </a:ext>
            </a:extLst>
          </p:cNvPr>
          <p:cNvSpPr>
            <a:spLocks/>
          </p:cNvSpPr>
          <p:nvPr userDrawn="1"/>
        </p:nvSpPr>
        <p:spPr bwMode="auto">
          <a:xfrm>
            <a:off x="0" y="1974163"/>
            <a:ext cx="8847910" cy="16104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dist="63500" dir="3600010" sx="103000" sy="103000" algn="tl" rotWithShape="0">
              <a:srgbClr val="000000">
                <a:alpha val="29999"/>
              </a:srgbClr>
            </a:outerShdw>
          </a:effectLst>
        </p:spPr>
        <p:txBody>
          <a:bodyPr lIns="540000" tIns="0" rIns="0" bIns="0"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it-IT" sz="3200" b="1" dirty="0">
              <a:solidFill>
                <a:srgbClr val="92D050"/>
              </a:solidFill>
              <a:latin typeface="Calibri Light" panose="020F0302020204030204" pitchFamily="34" charset="0"/>
            </a:endParaRPr>
          </a:p>
        </p:txBody>
      </p:sp>
      <p:sp>
        <p:nvSpPr>
          <p:cNvPr id="11" name="Titel 1">
            <a:extLst>
              <a:ext uri="{FF2B5EF4-FFF2-40B4-BE49-F238E27FC236}">
                <a16:creationId xmlns="" xmlns:a16="http://schemas.microsoft.com/office/drawing/2014/main" id="{2633BE5A-988D-482A-94F9-B7B2A7DDCFA2}"/>
              </a:ext>
            </a:extLst>
          </p:cNvPr>
          <p:cNvSpPr>
            <a:spLocks/>
          </p:cNvSpPr>
          <p:nvPr userDrawn="1"/>
        </p:nvSpPr>
        <p:spPr bwMode="auto">
          <a:xfrm>
            <a:off x="0" y="4108379"/>
            <a:ext cx="8847910" cy="11864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dist="63500" dir="3600010" sx="103000" sy="103000" algn="tl" rotWithShape="0">
              <a:srgbClr val="000000">
                <a:alpha val="29999"/>
              </a:srgbClr>
            </a:outerShdw>
          </a:effectLst>
        </p:spPr>
        <p:txBody>
          <a:bodyPr lIns="540000" tIns="0" rIns="0" bIns="0"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it-IT" sz="3200" b="1" dirty="0">
              <a:solidFill>
                <a:srgbClr val="92D050"/>
              </a:solidFill>
              <a:latin typeface="Calibri Light" panose="020F0302020204030204" pitchFamily="34" charset="0"/>
            </a:endParaRPr>
          </a:p>
        </p:txBody>
      </p:sp>
      <p:sp>
        <p:nvSpPr>
          <p:cNvPr id="13" name="Untertitel 2">
            <a:extLst>
              <a:ext uri="{FF2B5EF4-FFF2-40B4-BE49-F238E27FC236}">
                <a16:creationId xmlns="" xmlns:a16="http://schemas.microsoft.com/office/drawing/2014/main" id="{9DC9126D-09F9-456A-B59A-116A592CC362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0962" y="6452059"/>
            <a:ext cx="83895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00" b="0" i="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</a:rPr>
              <a:t>This </a:t>
            </a:r>
            <a:r>
              <a:rPr lang="sr-Latn-BA" sz="1000" b="0" i="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</a:rPr>
              <a:t>presentation </a:t>
            </a:r>
            <a:r>
              <a:rPr lang="en-US" sz="1000" b="0" i="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</a:rPr>
              <a:t>was funded by a grant from the United States Department of State. </a:t>
            </a:r>
            <a:endParaRPr lang="sr-Latn-BA" sz="1000" b="0" i="0" dirty="0">
              <a:solidFill>
                <a:schemeClr val="accent5">
                  <a:lumMod val="75000"/>
                </a:schemeClr>
              </a:solidFill>
              <a:effectLst/>
              <a:latin typeface="+mj-lt"/>
            </a:endParaRPr>
          </a:p>
          <a:p>
            <a:pPr algn="just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00" b="0" i="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</a:rPr>
              <a:t>The opinions, findings and conclusions stated herein are those of the author[s] and do not necessarily reflect those of the United States Department of State</a:t>
            </a:r>
            <a:endParaRPr lang="de-DE" altLang="de-DE" sz="1050" b="0" i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-1" y="6326625"/>
            <a:ext cx="9144000" cy="24584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-7097" y="561803"/>
            <a:ext cx="9144000" cy="24584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Logo&#10;&#10;Description automatically generated">
            <a:extLst>
              <a:ext uri="{FF2B5EF4-FFF2-40B4-BE49-F238E27FC236}">
                <a16:creationId xmlns="" xmlns:a16="http://schemas.microsoft.com/office/drawing/2014/main" id="{D45A621A-6225-8587-DBB9-4658EEF2EC6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98" t="12634" r="5690" b="13351"/>
          <a:stretch/>
        </p:blipFill>
        <p:spPr>
          <a:xfrm>
            <a:off x="8450474" y="23351"/>
            <a:ext cx="596018" cy="543195"/>
          </a:xfrm>
          <a:prstGeom prst="rect">
            <a:avLst/>
          </a:prstGeom>
        </p:spPr>
      </p:pic>
      <p:pic>
        <p:nvPicPr>
          <p:cNvPr id="5" name="Picture 4" descr="Chart&#10;&#10;Description automatically generated">
            <a:extLst>
              <a:ext uri="{FF2B5EF4-FFF2-40B4-BE49-F238E27FC236}">
                <a16:creationId xmlns="" xmlns:a16="http://schemas.microsoft.com/office/drawing/2014/main" id="{A28FBC45-365F-6207-0682-6147885B9C4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0687" y="6368868"/>
            <a:ext cx="542351" cy="44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864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-1" y="6413795"/>
            <a:ext cx="9144000" cy="24584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18903" y="748303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7611291" y="-2997"/>
            <a:ext cx="15327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1400" b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Slide       </a:t>
            </a:r>
            <a:fld id="{9FB46654-4F14-448D-930F-98A7410E88FE}" type="slidenum">
              <a:rPr lang="en-US" sz="1400" b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pPr algn="ctr"/>
              <a:t>‹#›</a:t>
            </a:fld>
            <a:r>
              <a:rPr lang="sr-Latn-BA" sz="1400" b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   </a:t>
            </a:r>
            <a:endParaRPr lang="en-US" sz="1400" b="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-1" y="-2997"/>
            <a:ext cx="9144000" cy="307777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 userDrawn="1"/>
        </p:nvSpPr>
        <p:spPr>
          <a:xfrm>
            <a:off x="7942214" y="12391"/>
            <a:ext cx="1158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BA" sz="1200" b="0" dirty="0">
                <a:solidFill>
                  <a:schemeClr val="accent6">
                    <a:lumMod val="75000"/>
                  </a:schemeClr>
                </a:solidFill>
                <a:effectLst/>
                <a:latin typeface="Gill Sans MT" panose="020B0502020104020203" pitchFamily="34" charset="0"/>
              </a:rPr>
              <a:t>slide  </a:t>
            </a:r>
            <a:fld id="{9FB46654-4F14-448D-930F-98A7410E88FE}" type="slidenum">
              <a:rPr lang="en-US" sz="1200" b="0" smtClean="0">
                <a:solidFill>
                  <a:schemeClr val="accent6">
                    <a:lumMod val="75000"/>
                  </a:schemeClr>
                </a:solidFill>
                <a:effectLst/>
                <a:latin typeface="Gill Sans MT" panose="020B0502020104020203" pitchFamily="34" charset="0"/>
              </a:rPr>
              <a:pPr algn="r"/>
              <a:t>‹#›</a:t>
            </a:fld>
            <a:r>
              <a:rPr lang="sr-Latn-BA" sz="1200" b="0" dirty="0">
                <a:solidFill>
                  <a:schemeClr val="accent6">
                    <a:lumMod val="75000"/>
                  </a:schemeClr>
                </a:solidFill>
                <a:effectLst/>
                <a:latin typeface="Gill Sans MT" panose="020B0502020104020203" pitchFamily="34" charset="0"/>
              </a:rPr>
              <a:t>    </a:t>
            </a:r>
            <a:endParaRPr lang="en-US" sz="1200" b="0" dirty="0">
              <a:solidFill>
                <a:schemeClr val="accent6">
                  <a:lumMod val="75000"/>
                </a:schemeClr>
              </a:solidFill>
              <a:effectLst/>
              <a:latin typeface="Gill Sans MT" panose="020B0502020104020203" pitchFamily="34" charset="0"/>
            </a:endParaRPr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="" xmlns:a16="http://schemas.microsoft.com/office/drawing/2014/main" id="{7F31E779-9FDE-0939-A67F-FB415A121CB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98" t="12634" r="5690" b="13351"/>
          <a:stretch/>
        </p:blipFill>
        <p:spPr>
          <a:xfrm>
            <a:off x="4352986" y="6458796"/>
            <a:ext cx="438025" cy="399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402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-1" y="6413795"/>
            <a:ext cx="9144000" cy="24584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18903" y="748303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-1" y="-2997"/>
            <a:ext cx="9144000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8E08C"/>
              </a:solidFill>
            </a:endParaRPr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="" xmlns:a16="http://schemas.microsoft.com/office/drawing/2014/main" id="{633B25A9-E799-C0BD-F097-14A0D6A208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98" t="12634" r="5690" b="13351"/>
          <a:stretch/>
        </p:blipFill>
        <p:spPr>
          <a:xfrm>
            <a:off x="4352986" y="6458796"/>
            <a:ext cx="438025" cy="39920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7A9169C0-A726-B5F4-BFE4-D26FBAC1C815}"/>
              </a:ext>
            </a:extLst>
          </p:cNvPr>
          <p:cNvSpPr txBox="1"/>
          <p:nvPr userDrawn="1"/>
        </p:nvSpPr>
        <p:spPr>
          <a:xfrm>
            <a:off x="7611291" y="-2997"/>
            <a:ext cx="15327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1400" b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Slide       </a:t>
            </a:r>
            <a:fld id="{9FB46654-4F14-448D-930F-98A7410E88FE}" type="slidenum">
              <a:rPr lang="en-US" sz="1400" b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pPr algn="ctr"/>
              <a:t>‹#›</a:t>
            </a:fld>
            <a:r>
              <a:rPr lang="sr-Latn-BA" sz="1400" b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   </a:t>
            </a:r>
            <a:endParaRPr lang="en-US" sz="1400" b="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C993B5EB-7458-A6B5-8A8F-5F8EF1FE36B4}"/>
              </a:ext>
            </a:extLst>
          </p:cNvPr>
          <p:cNvSpPr/>
          <p:nvPr userDrawn="1"/>
        </p:nvSpPr>
        <p:spPr>
          <a:xfrm>
            <a:off x="-1" y="-2997"/>
            <a:ext cx="9144000" cy="307777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37AD80B5-CAEF-9B22-3EE9-B5CE9B811607}"/>
              </a:ext>
            </a:extLst>
          </p:cNvPr>
          <p:cNvSpPr txBox="1"/>
          <p:nvPr userDrawn="1"/>
        </p:nvSpPr>
        <p:spPr>
          <a:xfrm>
            <a:off x="7942214" y="12391"/>
            <a:ext cx="1158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BA" sz="1200" b="0" dirty="0">
                <a:solidFill>
                  <a:schemeClr val="accent6">
                    <a:lumMod val="75000"/>
                  </a:schemeClr>
                </a:solidFill>
                <a:effectLst/>
                <a:latin typeface="Gill Sans MT" panose="020B0502020104020203" pitchFamily="34" charset="0"/>
              </a:rPr>
              <a:t>slide  </a:t>
            </a:r>
            <a:fld id="{9FB46654-4F14-448D-930F-98A7410E88FE}" type="slidenum">
              <a:rPr lang="en-US" sz="1200" b="0" smtClean="0">
                <a:solidFill>
                  <a:schemeClr val="accent6">
                    <a:lumMod val="75000"/>
                  </a:schemeClr>
                </a:solidFill>
                <a:effectLst/>
                <a:latin typeface="Gill Sans MT" panose="020B0502020104020203" pitchFamily="34" charset="0"/>
              </a:rPr>
              <a:pPr algn="r"/>
              <a:t>‹#›</a:t>
            </a:fld>
            <a:r>
              <a:rPr lang="sr-Latn-BA" sz="1200" b="0" dirty="0">
                <a:solidFill>
                  <a:schemeClr val="accent6">
                    <a:lumMod val="75000"/>
                  </a:schemeClr>
                </a:solidFill>
                <a:effectLst/>
                <a:latin typeface="Gill Sans MT" panose="020B0502020104020203" pitchFamily="34" charset="0"/>
              </a:rPr>
              <a:t>    </a:t>
            </a:r>
            <a:endParaRPr lang="en-US" sz="1200" b="0" dirty="0">
              <a:solidFill>
                <a:schemeClr val="accent6">
                  <a:lumMod val="75000"/>
                </a:schemeClr>
              </a:solidFill>
              <a:effectLst/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673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-1" y="6413795"/>
            <a:ext cx="9144000" cy="24584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18903" y="748303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7611291" y="-2997"/>
            <a:ext cx="15327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1400" b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Slide       </a:t>
            </a:r>
            <a:fld id="{9FB46654-4F14-448D-930F-98A7410E88FE}" type="slidenum">
              <a:rPr lang="en-US" sz="1400" b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pPr algn="ctr"/>
              <a:t>‹#›</a:t>
            </a:fld>
            <a:r>
              <a:rPr lang="sr-Latn-BA" sz="1400" b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   </a:t>
            </a:r>
            <a:endParaRPr lang="en-US" sz="1400" b="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-1" y="-2997"/>
            <a:ext cx="9144000" cy="3077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 userDrawn="1"/>
        </p:nvSpPr>
        <p:spPr>
          <a:xfrm>
            <a:off x="7942214" y="12391"/>
            <a:ext cx="1158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BA" sz="1200" b="0">
                <a:solidFill>
                  <a:schemeClr val="accent6">
                    <a:lumMod val="75000"/>
                  </a:schemeClr>
                </a:solidFill>
                <a:effectLst/>
                <a:latin typeface="Gill Sans MT" panose="020B0502020104020203" pitchFamily="34" charset="0"/>
              </a:rPr>
              <a:t>slide  </a:t>
            </a:r>
            <a:fld id="{9FB46654-4F14-448D-930F-98A7410E88FE}" type="slidenum">
              <a:rPr lang="en-US" sz="1200" b="0" smtClean="0">
                <a:solidFill>
                  <a:schemeClr val="accent6">
                    <a:lumMod val="75000"/>
                  </a:schemeClr>
                </a:solidFill>
                <a:effectLst/>
                <a:latin typeface="Gill Sans MT" panose="020B0502020104020203" pitchFamily="34" charset="0"/>
              </a:rPr>
              <a:pPr algn="r"/>
              <a:t>‹#›</a:t>
            </a:fld>
            <a:r>
              <a:rPr lang="sr-Latn-BA" sz="1200" b="0">
                <a:solidFill>
                  <a:schemeClr val="accent6">
                    <a:lumMod val="75000"/>
                  </a:schemeClr>
                </a:solidFill>
                <a:effectLst/>
                <a:latin typeface="Gill Sans MT" panose="020B0502020104020203" pitchFamily="34" charset="0"/>
              </a:rPr>
              <a:t>    </a:t>
            </a:r>
            <a:endParaRPr lang="en-US" sz="1200" b="0" dirty="0">
              <a:solidFill>
                <a:schemeClr val="accent6">
                  <a:lumMod val="75000"/>
                </a:schemeClr>
              </a:solidFill>
              <a:effectLst/>
              <a:latin typeface="Gill Sans MT" panose="020B0502020104020203" pitchFamily="34" charset="0"/>
            </a:endParaRPr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="" xmlns:a16="http://schemas.microsoft.com/office/drawing/2014/main" id="{A70E526A-2EF6-5A2E-9691-72DEB558325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98" t="12634" r="5690" b="13351"/>
          <a:stretch/>
        </p:blipFill>
        <p:spPr>
          <a:xfrm>
            <a:off x="4352986" y="6458796"/>
            <a:ext cx="438025" cy="399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561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 userDrawn="1"/>
        </p:nvCxnSpPr>
        <p:spPr>
          <a:xfrm>
            <a:off x="-1" y="6413795"/>
            <a:ext cx="9144000" cy="24584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-1" y="-2997"/>
            <a:ext cx="9144000" cy="3077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-1" y="6413795"/>
            <a:ext cx="9144000" cy="24584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 userDrawn="1"/>
        </p:nvSpPr>
        <p:spPr>
          <a:xfrm>
            <a:off x="914399" y="5223982"/>
            <a:ext cx="73151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A</a:t>
            </a:r>
            <a:r>
              <a:rPr lang="en-US" sz="2000" b="0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griculture </a:t>
            </a:r>
            <a:r>
              <a:rPr lang="en-US" sz="2000" b="1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G</a:t>
            </a:r>
            <a:r>
              <a:rPr lang="en-US" sz="2000" b="0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raduates </a:t>
            </a:r>
            <a:r>
              <a:rPr lang="en-US" sz="2000" b="1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R</a:t>
            </a:r>
            <a:r>
              <a:rPr lang="en-US" sz="2000" b="0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ising </a:t>
            </a:r>
            <a:r>
              <a:rPr lang="en-US" sz="2000" b="1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I</a:t>
            </a:r>
            <a:r>
              <a:rPr lang="en-US" sz="2000" b="0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nnovation, </a:t>
            </a:r>
            <a:r>
              <a:rPr lang="en-US" sz="2000" b="1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P</a:t>
            </a:r>
            <a:r>
              <a:rPr lang="en-US" sz="2000" b="0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roduction and </a:t>
            </a:r>
            <a:r>
              <a:rPr lang="en-US" sz="2000" b="1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R</a:t>
            </a:r>
            <a:r>
              <a:rPr lang="en-US" sz="2000" b="0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esources </a:t>
            </a:r>
            <a:r>
              <a:rPr lang="en-US" sz="2000" b="1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t</a:t>
            </a:r>
            <a:r>
              <a:rPr lang="en-US" sz="2000" b="0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hrough </a:t>
            </a:r>
            <a:r>
              <a:rPr lang="en-US" sz="2000" b="1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E</a:t>
            </a:r>
            <a:r>
              <a:rPr lang="en-US" sz="2000" b="0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ntrepreneurial </a:t>
            </a:r>
            <a:r>
              <a:rPr lang="en-US" sz="2000" b="1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N</a:t>
            </a:r>
            <a:r>
              <a:rPr lang="en-US" sz="2000" b="0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etworking and </a:t>
            </a:r>
            <a:r>
              <a:rPr lang="en-US" sz="2000" b="1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E</a:t>
            </a:r>
            <a:r>
              <a:rPr lang="en-US" sz="2000" b="0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ducation </a:t>
            </a:r>
            <a:r>
              <a:rPr lang="en-US" sz="2000" b="1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U</a:t>
            </a:r>
            <a:r>
              <a:rPr lang="en-US" sz="2000" b="0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ptake </a:t>
            </a:r>
            <a:r>
              <a:rPr lang="en-US" sz="2000" b="1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R</a:t>
            </a:r>
            <a:r>
              <a:rPr lang="en-US" sz="2000" b="0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ates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7942214" y="12391"/>
            <a:ext cx="1158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BA" sz="1200" b="0">
                <a:solidFill>
                  <a:schemeClr val="accent6">
                    <a:lumMod val="75000"/>
                  </a:schemeClr>
                </a:solidFill>
                <a:effectLst/>
                <a:latin typeface="Gill Sans MT" panose="020B0502020104020203" pitchFamily="34" charset="0"/>
              </a:rPr>
              <a:t>slide  </a:t>
            </a:r>
            <a:fld id="{9FB46654-4F14-448D-930F-98A7410E88FE}" type="slidenum">
              <a:rPr lang="en-US" sz="1200" b="0" smtClean="0">
                <a:solidFill>
                  <a:schemeClr val="accent6">
                    <a:lumMod val="75000"/>
                  </a:schemeClr>
                </a:solidFill>
                <a:effectLst/>
                <a:latin typeface="Gill Sans MT" panose="020B0502020104020203" pitchFamily="34" charset="0"/>
              </a:rPr>
              <a:pPr algn="r"/>
              <a:t>‹#›</a:t>
            </a:fld>
            <a:r>
              <a:rPr lang="sr-Latn-BA" sz="1200" b="0">
                <a:solidFill>
                  <a:schemeClr val="accent6">
                    <a:lumMod val="75000"/>
                  </a:schemeClr>
                </a:solidFill>
                <a:effectLst/>
                <a:latin typeface="Gill Sans MT" panose="020B0502020104020203" pitchFamily="34" charset="0"/>
              </a:rPr>
              <a:t>    </a:t>
            </a:r>
            <a:endParaRPr lang="en-US" sz="1200" b="0" dirty="0">
              <a:solidFill>
                <a:schemeClr val="accent6">
                  <a:lumMod val="75000"/>
                </a:schemeClr>
              </a:solidFill>
              <a:effectLst/>
              <a:latin typeface="Gill Sans MT" panose="020B0502020104020203" pitchFamily="34" charset="0"/>
            </a:endParaRP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="" xmlns:a16="http://schemas.microsoft.com/office/drawing/2014/main" id="{C612BF0E-E3DD-28C6-3C65-49508269121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25" b="10361"/>
          <a:stretch/>
        </p:blipFill>
        <p:spPr>
          <a:xfrm>
            <a:off x="3354530" y="2662441"/>
            <a:ext cx="2277920" cy="177483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CC3685E-343C-B666-1F4C-88E8A9A58DD6}"/>
              </a:ext>
            </a:extLst>
          </p:cNvPr>
          <p:cNvSpPr txBox="1"/>
          <p:nvPr userDrawn="1"/>
        </p:nvSpPr>
        <p:spPr>
          <a:xfrm>
            <a:off x="2205181" y="4564399"/>
            <a:ext cx="45766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0" dirty="0">
                <a:solidFill>
                  <a:srgbClr val="009900"/>
                </a:solidFill>
                <a:effectLst/>
                <a:latin typeface="+mj-lt"/>
              </a:rPr>
              <a:t>AGRIPRENEUR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77BB53A-3C1A-95B2-391C-C328CDC676C6}"/>
              </a:ext>
            </a:extLst>
          </p:cNvPr>
          <p:cNvSpPr txBox="1"/>
          <p:nvPr userDrawn="1"/>
        </p:nvSpPr>
        <p:spPr>
          <a:xfrm>
            <a:off x="2283689" y="1074218"/>
            <a:ext cx="45766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r-Latn-BA" sz="2800" b="1" i="0" dirty="0">
                <a:solidFill>
                  <a:srgbClr val="009900"/>
                </a:solidFill>
                <a:effectLst/>
                <a:latin typeface="+mj-lt"/>
              </a:rPr>
              <a:t>Thank you for your attention!</a:t>
            </a:r>
            <a:endParaRPr lang="en-US" sz="2800" b="1" i="0" dirty="0">
              <a:solidFill>
                <a:srgbClr val="0099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513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30C56-6577-4AE9-8D70-265B6C00FB0C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ECE37-8562-4507-91EE-72D2BB25E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614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67" r:id="rId4"/>
    <p:sldLayoutId id="214748366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kpsoftbn.com/dokumenti/opstina/pravilnik_o_zanatskim_djelatnostima.pdf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kruglakocka.com/kako-registrovati-doo-u-fbih/" TargetMode="External"/><Relationship Id="rId2" Type="http://schemas.openxmlformats.org/officeDocument/2006/relationships/hyperlink" Target="https://anwalt-bih.de/kako-osnovati-d-o-o-u-republici-srpskoj/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okruglakocka.com/kako-pokrenuti-obrt-u-fbih/" TargetMode="External"/><Relationship Id="rId4" Type="http://schemas.openxmlformats.org/officeDocument/2006/relationships/hyperlink" Target="https://www.dzobs.com/blog/sp-vodic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03123" y="2275840"/>
            <a:ext cx="8101780" cy="10711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RS" sz="3200" dirty="0" smtClean="0">
                <a:latin typeface="Palatino Linotype" panose="02040502050505030304" pitchFamily="18" charset="0"/>
              </a:rPr>
              <a:t>Oblici preduzetničkog organizovanja</a:t>
            </a:r>
            <a:endParaRPr lang="sr-Latn-BA" sz="3200" dirty="0">
              <a:latin typeface="Palatino Linotype" panose="02040502050505030304" pitchFamily="18" charset="0"/>
            </a:endParaRPr>
          </a:p>
          <a:p>
            <a:pPr marL="0" indent="0" algn="ctr">
              <a:buNone/>
            </a:pPr>
            <a:r>
              <a:rPr lang="sr-Latn-RS" i="1" dirty="0" smtClean="0">
                <a:latin typeface="Palatino Linotype" panose="02040502050505030304" pitchFamily="18" charset="0"/>
              </a:rPr>
              <a:t>(DOO, </a:t>
            </a:r>
            <a:r>
              <a:rPr lang="sr-Latn-RS" i="1" dirty="0" smtClean="0">
                <a:latin typeface="Palatino Linotype" panose="02040502050505030304" pitchFamily="18" charset="0"/>
              </a:rPr>
              <a:t>SP/Obrt, </a:t>
            </a:r>
            <a:r>
              <a:rPr lang="sr-Latn-RS" i="1" dirty="0" smtClean="0">
                <a:latin typeface="Palatino Linotype" panose="02040502050505030304" pitchFamily="18" charset="0"/>
              </a:rPr>
              <a:t>gazdinstva, zadruge)</a:t>
            </a:r>
            <a:endParaRPr lang="sr-Latn-BA" i="1" dirty="0">
              <a:latin typeface="Palatino Linotype" panose="020405020505050303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94968" y="4436028"/>
            <a:ext cx="8209935" cy="670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r-Latn-RS" sz="1600" b="1" dirty="0" smtClean="0">
                <a:latin typeface="Palatino Linotype" panose="02040502050505030304" pitchFamily="18" charset="0"/>
              </a:rPr>
              <a:t>Prof. dr Tamara Stojanović</a:t>
            </a:r>
            <a:endParaRPr lang="sr-Latn-BA" sz="1600" b="1" dirty="0">
              <a:latin typeface="Palatino Linotype" panose="0204050205050503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sr-Latn-RS" sz="1400" i="1" dirty="0" smtClean="0">
                <a:latin typeface="Palatino Linotype" panose="02040502050505030304" pitchFamily="18" charset="0"/>
              </a:rPr>
              <a:t>Univerzitet u Banjoj Luci, Poljoprivredni fakultet</a:t>
            </a:r>
            <a:endParaRPr lang="en-US" sz="1400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70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473" y="4064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sr-Latn-RS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Plaćanje poreza i ostalih naknada </a:t>
            </a:r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Doprinosi</a:t>
            </a:r>
            <a:endParaRPr lang="en-US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9473" y="1883419"/>
            <a:ext cx="7922322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/>
              <a:t>Za vlasnike </a:t>
            </a:r>
            <a:r>
              <a:rPr lang="sr-Latn-RS" dirty="0" smtClean="0"/>
              <a:t>DOO-a </a:t>
            </a:r>
            <a:r>
              <a:rPr lang="sr-Latn-RS" dirty="0"/>
              <a:t>se ne plaćaju doprinosi po osnovu </a:t>
            </a:r>
            <a:r>
              <a:rPr lang="sr-Latn-RS" dirty="0" smtClean="0"/>
              <a:t>vlasništva.</a:t>
            </a:r>
            <a:endParaRPr lang="sr-Latn-RS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 smtClean="0"/>
              <a:t>Preduzetnička </a:t>
            </a:r>
            <a:r>
              <a:rPr lang="sr-Latn-RS" dirty="0"/>
              <a:t>djelatnost se može registrovati kao: osnovno zanimanje, dodatno zanimanje ili dopunsko zanimanje. </a:t>
            </a:r>
            <a:endParaRPr lang="sr-Latn-RS" dirty="0" smtClean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/>
              <a:t>Ukoliko </a:t>
            </a:r>
            <a:r>
              <a:rPr lang="sr-Latn-RS" sz="1600" dirty="0"/>
              <a:t>vlasnik nije već zaposlen i nije po nekom drugom osnovu </a:t>
            </a:r>
            <a:r>
              <a:rPr lang="sr-Latn-RS" sz="1600" dirty="0" smtClean="0"/>
              <a:t>osiguran, </a:t>
            </a:r>
            <a:r>
              <a:rPr lang="sr-Latn-RS" sz="1600" dirty="0"/>
              <a:t>tada registruje </a:t>
            </a:r>
            <a:r>
              <a:rPr lang="sr-Latn-RS" sz="1600" dirty="0" smtClean="0"/>
              <a:t>SP/Obrt </a:t>
            </a:r>
            <a:r>
              <a:rPr lang="sr-Latn-RS" sz="1600" dirty="0"/>
              <a:t>kao </a:t>
            </a:r>
            <a:r>
              <a:rPr lang="sr-Latn-RS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osnovno zanimanje</a:t>
            </a:r>
            <a:r>
              <a:rPr lang="sr-Latn-RS" sz="1600" dirty="0"/>
              <a:t>. </a:t>
            </a:r>
            <a:r>
              <a:rPr lang="sr-Latn-RS" sz="1600" i="1" dirty="0" smtClean="0"/>
              <a:t>U </a:t>
            </a:r>
            <a:r>
              <a:rPr lang="sr-Latn-RS" sz="1600" i="1" dirty="0"/>
              <a:t>ovom slučaju vlasnik za sebe plaća doprinose najmanje u iznosu 31% na osnovicu, u visini 60% prosječne bruto plate za prethodnu </a:t>
            </a:r>
            <a:r>
              <a:rPr lang="sr-Latn-RS" sz="1600" i="1" dirty="0" smtClean="0"/>
              <a:t>godinu (za </a:t>
            </a:r>
            <a:r>
              <a:rPr lang="sr-Latn-RS" sz="1600" i="1" dirty="0"/>
              <a:t>2023. godinu ovi doprinosi </a:t>
            </a:r>
            <a:r>
              <a:rPr lang="sr-Latn-RS" sz="1600" i="1" dirty="0" smtClean="0"/>
              <a:t>u RS iznose </a:t>
            </a:r>
            <a:r>
              <a:rPr lang="sr-Latn-RS" sz="1600" i="1" dirty="0"/>
              <a:t>321,78 KM</a:t>
            </a:r>
            <a:r>
              <a:rPr lang="sr-Latn-RS" sz="1600" i="1" dirty="0" smtClean="0"/>
              <a:t>.)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/>
              <a:t>Ukoliko je vlasnik u statusu studenta, penzionera ili zaposlenog kod nekog drugog poslodavca i djelatnost će obavljati zapošljavajući druga lica tada registruje </a:t>
            </a:r>
            <a:r>
              <a:rPr lang="sr-Latn-RS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dodatno zanimanje</a:t>
            </a:r>
            <a:r>
              <a:rPr lang="sr-Latn-RS" sz="1600" i="1" dirty="0"/>
              <a:t>. U ovom slučaju za vlasnika </a:t>
            </a:r>
            <a:r>
              <a:rPr lang="sr-Latn-RS" sz="1600" i="1" dirty="0" smtClean="0"/>
              <a:t>SP/Obrta </a:t>
            </a:r>
            <a:r>
              <a:rPr lang="sr-Latn-RS" sz="1600" i="1" dirty="0"/>
              <a:t>se ne plaćaju doprinosi</a:t>
            </a:r>
            <a:r>
              <a:rPr lang="sr-Latn-RS" sz="1600" i="1" dirty="0" smtClean="0"/>
              <a:t>.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/>
              <a:t>Ukoliko je vlasnik SP zaposlen na puno radno vrijeme kod nekog drugog </a:t>
            </a:r>
            <a:r>
              <a:rPr lang="sr-Latn-RS" sz="1600" dirty="0" smtClean="0"/>
              <a:t>poslodavca </a:t>
            </a:r>
            <a:r>
              <a:rPr lang="sr-Latn-RS" sz="1600" dirty="0"/>
              <a:t>i ukoliko će djelatnost obavljati isključivo svojim radom tada registruje </a:t>
            </a:r>
            <a:r>
              <a:rPr lang="sr-Latn-RS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dopunsku djelatnost</a:t>
            </a:r>
            <a:r>
              <a:rPr lang="sr-Latn-RS" sz="1600" i="1" dirty="0"/>
              <a:t>. U ovom slučaju za vlasnika </a:t>
            </a:r>
            <a:r>
              <a:rPr lang="sr-Latn-RS" sz="1600" i="1" dirty="0" smtClean="0"/>
              <a:t>SP/Obrta </a:t>
            </a:r>
            <a:r>
              <a:rPr lang="sr-Latn-RS" sz="1600" i="1" dirty="0"/>
              <a:t>se ne plaćaju doprinosi, jer je već osiguran.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/>
              <a:t>Ukoliko </a:t>
            </a:r>
            <a:r>
              <a:rPr lang="sr-Latn-RS" sz="1600" dirty="0" smtClean="0"/>
              <a:t>SP/Obrt </a:t>
            </a:r>
            <a:r>
              <a:rPr lang="sr-Latn-RS" sz="1600" dirty="0" smtClean="0"/>
              <a:t>registruje registruje </a:t>
            </a:r>
            <a:r>
              <a:rPr lang="sr-Latn-RS" sz="1600" dirty="0"/>
              <a:t>sezonski način obavljanja </a:t>
            </a:r>
            <a:r>
              <a:rPr lang="sr-Latn-RS" sz="1600" dirty="0" smtClean="0"/>
              <a:t>djelatnosti,</a:t>
            </a:r>
            <a:r>
              <a:rPr lang="sr-Latn-RS" sz="1600" i="1" dirty="0" smtClean="0"/>
              <a:t> </a:t>
            </a:r>
            <a:r>
              <a:rPr lang="sr-Latn-RS" sz="1600" i="1" dirty="0"/>
              <a:t>u periodu neobavljanja djelatnosti oslobođen je plaćanja </a:t>
            </a:r>
            <a:r>
              <a:rPr lang="sr-Latn-RS" sz="1600" i="1" dirty="0" smtClean="0"/>
              <a:t>doprinosa.</a:t>
            </a:r>
            <a:endParaRPr lang="sr-Latn-RS" sz="1600" i="1" dirty="0"/>
          </a:p>
        </p:txBody>
      </p:sp>
    </p:spTree>
    <p:extLst>
      <p:ext uri="{BB962C8B-B14F-4D97-AF65-F5344CB8AC3E}">
        <p14:creationId xmlns:p14="http://schemas.microsoft.com/office/powerpoint/2010/main" val="1099114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095" y="457747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sr-Latn-RS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Plaćanje poreza i ostalih naknada –   Ostale naknade i PDV</a:t>
            </a:r>
            <a:endParaRPr lang="en-US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5095" y="1963475"/>
            <a:ext cx="397897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Ostale naknade obuhvataju: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r-Latn-RS" sz="1600" dirty="0" smtClean="0"/>
              <a:t>Vodoprivredna </a:t>
            </a:r>
            <a:r>
              <a:rPr lang="sr-Latn-RS" sz="1600" dirty="0"/>
              <a:t>naknada (DOO, </a:t>
            </a:r>
            <a:r>
              <a:rPr lang="sr-Latn-RS" sz="1600" dirty="0" smtClean="0"/>
              <a:t>SP)</a:t>
            </a:r>
          </a:p>
          <a:p>
            <a:r>
              <a:rPr lang="sr-Latn-RS" sz="1600" i="1" dirty="0" smtClean="0"/>
              <a:t>Naknada </a:t>
            </a:r>
            <a:r>
              <a:rPr lang="sr-Latn-RS" sz="1600" i="1" dirty="0"/>
              <a:t>se plaća mjesečno, a obračunava kvartalno i to na osnovu broja zaposlenih i mjernih jedinica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r-Latn-RS" sz="1600" dirty="0" smtClean="0"/>
              <a:t>Naknade </a:t>
            </a:r>
            <a:r>
              <a:rPr lang="sr-Latn-RS" sz="1600" dirty="0"/>
              <a:t>za šume (DOO): </a:t>
            </a:r>
            <a:r>
              <a:rPr lang="sr-Latn-RS" sz="1600" i="1" dirty="0"/>
              <a:t>0,07% na ukupne prihode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r-Latn-RS" sz="1600" dirty="0" smtClean="0"/>
              <a:t>Protivpožarna </a:t>
            </a:r>
            <a:r>
              <a:rPr lang="sr-Latn-RS" sz="1600" dirty="0"/>
              <a:t>naknada (DOO): </a:t>
            </a:r>
            <a:r>
              <a:rPr lang="sr-Latn-RS" sz="1600" i="1" dirty="0"/>
              <a:t>0,03% na ukupne poslovne prihode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r-Latn-RS" sz="1600" dirty="0" smtClean="0"/>
              <a:t>Članarina </a:t>
            </a:r>
            <a:r>
              <a:rPr lang="sr-Latn-RS" sz="1600" dirty="0"/>
              <a:t>u Privrednoj komori (DOO): </a:t>
            </a:r>
            <a:r>
              <a:rPr lang="sr-Latn-RS" sz="1600" i="1" dirty="0"/>
              <a:t>obračunava se na osnovu odluke komore (svako registrovano privredno društvo je automatski član komore)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r-Latn-RS" sz="1600" dirty="0" smtClean="0"/>
              <a:t>Članarina </a:t>
            </a:r>
            <a:r>
              <a:rPr lang="sr-Latn-RS" sz="1600" dirty="0"/>
              <a:t>u Spoljnotrgovinskoj komori (DOO): </a:t>
            </a:r>
            <a:r>
              <a:rPr lang="sr-Latn-RS" sz="1600" i="1" dirty="0"/>
              <a:t>plaćaju je privredna društva registrovana za spoljnotrgovinsko </a:t>
            </a:r>
            <a:r>
              <a:rPr lang="sr-Latn-RS" sz="1600" i="1" dirty="0" smtClean="0"/>
              <a:t>poslovanje</a:t>
            </a:r>
            <a:endParaRPr lang="sr-Latn-RS" sz="16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4674067" y="1963475"/>
            <a:ext cx="397897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sr-Latn-RS" dirty="0" smtClean="0"/>
              <a:t>Registrovanje u PDV sistem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600" dirty="0" smtClean="0"/>
              <a:t>I </a:t>
            </a:r>
            <a:r>
              <a:rPr lang="sr-Latn-RS" sz="1600" dirty="0" smtClean="0"/>
              <a:t>SP/Obrt </a:t>
            </a:r>
            <a:r>
              <a:rPr lang="sr-Latn-RS" sz="1600" dirty="0"/>
              <a:t>i DOO koji u toku kalendarske godine ostvare promet veći od 50.000 KM dužni su da se registruje u sistem PDV-a. </a:t>
            </a: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600" dirty="0" smtClean="0"/>
              <a:t>Osim </a:t>
            </a:r>
            <a:r>
              <a:rPr lang="sr-Latn-RS" sz="1600" dirty="0"/>
              <a:t>obaveznog ulaska u sistem PDV-a, postoji i dobrovoljna registracija, tako da preduzetnici koji žele biti PDV obveznici prije nego što postignu promet od 50.000 KM mogu podnijeti zahtjev i postati PDV obveznici</a:t>
            </a:r>
            <a:r>
              <a:rPr lang="sr-Latn-RS" sz="1600" dirty="0" smtClean="0"/>
              <a:t>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sr-Latn-RS" sz="16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12885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812" y="491929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sr-Latn-RS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Knjigovodstvo i poreske evidencije </a:t>
            </a:r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sr-Latn-RS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DOO vs </a:t>
            </a:r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SP/Obrt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95095" y="1963475"/>
            <a:ext cx="3978972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600" dirty="0" smtClean="0"/>
              <a:t>DOO </a:t>
            </a:r>
            <a:r>
              <a:rPr lang="sr-Latn-RS" sz="1600" dirty="0"/>
              <a:t>vodi knjige po obračunskoj metodi, osim malih poreskih obveznika koji vode po gotovinskom principu. </a:t>
            </a:r>
            <a:endParaRPr lang="sr-Latn-RS" sz="16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r-Latn-RS" sz="1600" dirty="0" smtClean="0"/>
              <a:t>Obavezno </a:t>
            </a:r>
            <a:r>
              <a:rPr lang="sr-Latn-RS" sz="1600" dirty="0"/>
              <a:t>je vođenje poslovnih knjiga (glavna knjiga, blagajna…) prema Zakonu o računovodstvu i reviziji, te sastavljanje i predaja finansijskih izvještaja u APIF.</a:t>
            </a:r>
            <a:endParaRPr lang="sr-Latn-RS" sz="16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4674067" y="1963475"/>
            <a:ext cx="3978972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600" dirty="0"/>
              <a:t>U slučaju </a:t>
            </a:r>
            <a:r>
              <a:rPr lang="sr-Latn-RS" sz="1600" dirty="0" smtClean="0"/>
              <a:t>SP-a/Obrta, </a:t>
            </a:r>
            <a:r>
              <a:rPr lang="sr-Latn-RS" sz="1600" dirty="0"/>
              <a:t>knjigovodstvo se vodi po gotovinskom </a:t>
            </a:r>
            <a:r>
              <a:rPr lang="sr-Latn-RS" sz="1600" dirty="0" smtClean="0"/>
              <a:t>principu - prihod se priznaje </a:t>
            </a:r>
            <a:r>
              <a:rPr lang="sr-Latn-RS" sz="1600" dirty="0"/>
              <a:t>kada se stvarno i naplati, ili kada postane raspoloživ, a rashodi nastaju kada se plate. </a:t>
            </a: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600" dirty="0" smtClean="0"/>
              <a:t>Veliki </a:t>
            </a:r>
            <a:r>
              <a:rPr lang="sr-Latn-RS" sz="1600" dirty="0"/>
              <a:t>preduzetnik obavezno vodi </a:t>
            </a:r>
            <a:r>
              <a:rPr lang="sr-Latn-RS" sz="1600" i="1" dirty="0"/>
              <a:t>Knjigu prihoda, Knjigu rashoda, Popisnu </a:t>
            </a:r>
            <a:r>
              <a:rPr lang="sr-Latn-RS" sz="1600" i="1" dirty="0" smtClean="0"/>
              <a:t>listu </a:t>
            </a:r>
            <a:r>
              <a:rPr lang="sr-Latn-RS" sz="1600" i="1" dirty="0"/>
              <a:t>stalne imovine, Evidenciju o potraživanjima i obavezama</a:t>
            </a:r>
            <a:r>
              <a:rPr lang="sr-Latn-RS" sz="1600" dirty="0"/>
              <a:t>. </a:t>
            </a: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600" dirty="0" smtClean="0"/>
              <a:t>Mali </a:t>
            </a:r>
            <a:r>
              <a:rPr lang="sr-Latn-RS" sz="1600" dirty="0"/>
              <a:t>preduzetnik vodi </a:t>
            </a:r>
            <a:r>
              <a:rPr lang="sr-Latn-RS" sz="1600" i="1" dirty="0"/>
              <a:t>Knjigu prihoda</a:t>
            </a:r>
            <a:r>
              <a:rPr lang="sr-Latn-RS" sz="1600" dirty="0"/>
              <a:t>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600" dirty="0"/>
              <a:t>Preduzetnici koji ostvare više od 500.000 KM prihoda u godini dužni su da knjige za narednu godinu vode po </a:t>
            </a:r>
            <a:r>
              <a:rPr lang="sr-Latn-R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sistemu dvojnog knjigovodstva</a:t>
            </a:r>
            <a:r>
              <a:rPr lang="sr-Latn-RS" sz="1600" dirty="0"/>
              <a:t>.</a:t>
            </a:r>
          </a:p>
          <a:p>
            <a:pPr>
              <a:spcAft>
                <a:spcPts val="600"/>
              </a:spcAft>
            </a:pPr>
            <a:endParaRPr lang="sr-Latn-RS" sz="16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1600" dirty="0"/>
          </a:p>
        </p:txBody>
      </p:sp>
      <p:sp>
        <p:nvSpPr>
          <p:cNvPr id="5" name="Rounded Rectangle 4"/>
          <p:cNvSpPr/>
          <p:nvPr/>
        </p:nvSpPr>
        <p:spPr>
          <a:xfrm>
            <a:off x="944429" y="4106448"/>
            <a:ext cx="3575813" cy="121777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ijena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knjigovodstvenih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usluga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uglavnom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niža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slučaju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</a:t>
            </a:r>
            <a:r>
              <a:rPr lang="sr-Latn-R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/Obrta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odnosu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cijenu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usluga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DOO.</a:t>
            </a:r>
          </a:p>
        </p:txBody>
      </p:sp>
    </p:spTree>
    <p:extLst>
      <p:ext uri="{BB962C8B-B14F-4D97-AF65-F5344CB8AC3E}">
        <p14:creationId xmlns:p14="http://schemas.microsoft.com/office/powerpoint/2010/main" val="177219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357" y="372288"/>
            <a:ext cx="7886700" cy="1325563"/>
          </a:xfrm>
        </p:spPr>
        <p:txBody>
          <a:bodyPr/>
          <a:lstStyle/>
          <a:p>
            <a:pPr algn="ctr"/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Obaveza fiskalizacije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10357" y="1826038"/>
            <a:ext cx="7922322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Obaveza fiskalizacije nije vezana za formu registracije sem u slučaju zanatskih djelatnosti.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Preduzetnici koji u Poreskoj Upravi imaju status </a:t>
            </a:r>
            <a:r>
              <a:rPr lang="sr-Latn-R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malog preduzetnika </a:t>
            </a:r>
            <a:r>
              <a:rPr lang="sr-Latn-RS" sz="2000" dirty="0"/>
              <a:t>i koji se bave zanatskom djelatnošću ili </a:t>
            </a:r>
            <a:r>
              <a:rPr lang="sr-Latn-R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poljoprivrednom djelatnošću </a:t>
            </a:r>
            <a:r>
              <a:rPr lang="sr-Latn-RS" sz="2000" dirty="0"/>
              <a:t>su </a:t>
            </a:r>
            <a:r>
              <a:rPr lang="sr-Latn-RS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oslobođeni fiskalizacije</a:t>
            </a:r>
            <a:r>
              <a:rPr lang="sr-Latn-RS" sz="2000" dirty="0"/>
              <a:t>. </a:t>
            </a:r>
            <a:endParaRPr lang="sr-Latn-RS" sz="2000" dirty="0" smtClean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 smtClean="0"/>
              <a:t>Posebnim </a:t>
            </a:r>
            <a:r>
              <a:rPr lang="sr-Latn-RS" dirty="0"/>
              <a:t>pravilnikom je definisana lista zanatskih djelatnosti (</a:t>
            </a:r>
            <a:r>
              <a:rPr lang="sr-Latn-RS" dirty="0">
                <a:hlinkClick r:id="rId2"/>
              </a:rPr>
              <a:t>https://</a:t>
            </a:r>
            <a:r>
              <a:rPr lang="sr-Latn-RS" dirty="0" smtClean="0">
                <a:hlinkClick r:id="rId2"/>
              </a:rPr>
              <a:t>kpsoftbn.com/dokumenti/opstina/pravilnik_o_zanatskim_djelatnostima.pdf</a:t>
            </a:r>
            <a:r>
              <a:rPr lang="sr-Latn-RS" dirty="0" smtClean="0"/>
              <a:t>).</a:t>
            </a:r>
            <a:endParaRPr lang="sr-Latn-RS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O</a:t>
            </a:r>
            <a:r>
              <a:rPr lang="sr-Latn-RS" sz="2000" dirty="0" smtClean="0"/>
              <a:t>d </a:t>
            </a:r>
            <a:r>
              <a:rPr lang="sr-Latn-RS" sz="2000" dirty="0"/>
              <a:t>fiskalizacije su oslobođeni preduzetnici koji se bave veleprodajom u BiH ili izvozom ili se bave pružanjem usluga pravnim licima i preduzetnicima u BiH ili u inostranstvu.</a:t>
            </a:r>
          </a:p>
        </p:txBody>
      </p:sp>
    </p:spTree>
    <p:extLst>
      <p:ext uri="{BB962C8B-B14F-4D97-AF65-F5344CB8AC3E}">
        <p14:creationId xmlns:p14="http://schemas.microsoft.com/office/powerpoint/2010/main" val="2449824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812" y="491929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Izmjene rješenja o registraciji – </a:t>
            </a:r>
            <a:r>
              <a:rPr lang="sr-Latn-RS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DOO vs </a:t>
            </a:r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SP/Obrt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95095" y="1963475"/>
            <a:ext cx="397897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600" dirty="0"/>
              <a:t>U slučaju DOO-a, za proširenje šifara djelatnosti, izmjenu adrese, vlasnika, ovlaštenih lica, registrovanje ili gašenje poslovnu jedinice – potrebna je </a:t>
            </a:r>
            <a:r>
              <a:rPr lang="sr-Latn-RS" sz="1600" i="1" dirty="0"/>
              <a:t>izmjena osnivačkog akta</a:t>
            </a:r>
            <a:r>
              <a:rPr lang="sr-Latn-RS" sz="1600" dirty="0"/>
              <a:t> (što može da uradi samo pravnik), </a:t>
            </a:r>
            <a:r>
              <a:rPr lang="sr-Latn-RS" sz="1600" i="1" dirty="0"/>
              <a:t>eventualna ovjera potpisa kod notara</a:t>
            </a:r>
            <a:r>
              <a:rPr lang="sr-Latn-RS" sz="1600" dirty="0"/>
              <a:t>, </a:t>
            </a:r>
            <a:r>
              <a:rPr lang="sr-Latn-RS" sz="1600" i="1" dirty="0"/>
              <a:t>predaja u </a:t>
            </a:r>
            <a:r>
              <a:rPr lang="sr-Latn-RS" sz="1600" i="1" dirty="0" smtClean="0"/>
              <a:t>APIF/Sud</a:t>
            </a:r>
            <a:r>
              <a:rPr lang="sr-Latn-RS" sz="1600" dirty="0" smtClean="0"/>
              <a:t>. </a:t>
            </a: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600" dirty="0" smtClean="0"/>
              <a:t>U </a:t>
            </a:r>
            <a:r>
              <a:rPr lang="sr-Latn-RS" sz="1600" dirty="0"/>
              <a:t>troškove izmjene spadaju: </a:t>
            </a:r>
            <a:endParaRPr lang="sr-Latn-RS" sz="1600" dirty="0" smtClean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RS" sz="1600" dirty="0" smtClean="0"/>
              <a:t>advokatske </a:t>
            </a:r>
            <a:r>
              <a:rPr lang="sr-Latn-RS" sz="1600" dirty="0"/>
              <a:t>i notarske usluge </a:t>
            </a:r>
            <a:r>
              <a:rPr lang="sr-Latn-RS" sz="1600" dirty="0" smtClean="0"/>
              <a:t>+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RS" sz="1600" dirty="0" smtClean="0"/>
              <a:t>objava </a:t>
            </a:r>
            <a:r>
              <a:rPr lang="sr-Latn-RS" sz="1600" dirty="0"/>
              <a:t>oglasa </a:t>
            </a:r>
            <a:r>
              <a:rPr lang="sr-Latn-RS" sz="1600" dirty="0" smtClean="0"/>
              <a:t> </a:t>
            </a:r>
            <a:r>
              <a:rPr lang="sr-Latn-RS" sz="1600" dirty="0" smtClean="0"/>
              <a:t>+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RS" sz="1600" dirty="0" smtClean="0"/>
              <a:t>taksa </a:t>
            </a:r>
            <a:r>
              <a:rPr lang="sr-Latn-RS" sz="1600" dirty="0" smtClean="0"/>
              <a:t>APIF-u/Sudu + </a:t>
            </a:r>
            <a:endParaRPr lang="sr-Latn-RS" sz="1600" dirty="0" smtClean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RS" sz="1600" dirty="0" smtClean="0"/>
              <a:t>sudske </a:t>
            </a:r>
            <a:r>
              <a:rPr lang="sr-Latn-RS" sz="1600" dirty="0"/>
              <a:t>takse srazmjerno broju </a:t>
            </a:r>
            <a:r>
              <a:rPr lang="sr-Latn-RS" sz="1600" dirty="0" smtClean="0"/>
              <a:t>izmjena</a:t>
            </a:r>
          </a:p>
          <a:p>
            <a:pPr lvl="1">
              <a:spcAft>
                <a:spcPts val="600"/>
              </a:spcAft>
            </a:pPr>
            <a:r>
              <a:rPr lang="sr-Latn-RS" sz="1600" dirty="0" smtClean="0"/>
              <a:t>tako </a:t>
            </a:r>
            <a:r>
              <a:rPr lang="sr-Latn-RS" sz="1600" dirty="0"/>
              <a:t>da ukupni troškovi mogu iznositi od 200-300 KM do nekoliko hiljada KM u zavisnosti od osnivačkog kapitala.</a:t>
            </a:r>
            <a:endParaRPr lang="sr-Latn-RS" sz="16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4674067" y="1963475"/>
            <a:ext cx="397897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600" dirty="0"/>
              <a:t>Kada </a:t>
            </a:r>
            <a:r>
              <a:rPr lang="sr-Latn-RS" sz="1600" dirty="0" smtClean="0"/>
              <a:t>SP/Obrt </a:t>
            </a:r>
            <a:r>
              <a:rPr lang="sr-Latn-RS" sz="1600" dirty="0"/>
              <a:t>treba da napravi </a:t>
            </a:r>
            <a:r>
              <a:rPr lang="sr-Latn-RS" sz="1600" dirty="0" smtClean="0"/>
              <a:t>izmjenu: 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600" dirty="0" smtClean="0"/>
              <a:t>adrese</a:t>
            </a:r>
            <a:r>
              <a:rPr lang="sr-Latn-RS" sz="1600" dirty="0"/>
              <a:t>, </a:t>
            </a:r>
            <a:endParaRPr lang="sr-Latn-RS" sz="1600" dirty="0" smtClean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600" dirty="0" smtClean="0"/>
              <a:t>doregistraciju </a:t>
            </a:r>
            <a:r>
              <a:rPr lang="sr-Latn-RS" sz="1600" dirty="0"/>
              <a:t>djelatnosti ili </a:t>
            </a:r>
            <a:endParaRPr lang="sr-Latn-RS" sz="1600" dirty="0" smtClean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600" dirty="0" smtClean="0"/>
              <a:t>registraciju </a:t>
            </a:r>
            <a:r>
              <a:rPr lang="sr-Latn-RS" sz="1600" dirty="0"/>
              <a:t>poslovne jedinice</a:t>
            </a:r>
            <a:r>
              <a:rPr lang="sr-Latn-RS" sz="1600" dirty="0" smtClean="0"/>
              <a:t>,</a:t>
            </a:r>
          </a:p>
          <a:p>
            <a:pPr lvl="1">
              <a:spcAft>
                <a:spcPts val="600"/>
              </a:spcAft>
            </a:pPr>
            <a:r>
              <a:rPr lang="sr-Latn-RS" sz="1600" dirty="0" smtClean="0"/>
              <a:t>vrši </a:t>
            </a:r>
            <a:r>
              <a:rPr lang="sr-Latn-RS" sz="1600" dirty="0"/>
              <a:t>je lično podnošenjem zahtjeva u jedinicu lokalne samouprave. </a:t>
            </a: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600" dirty="0" smtClean="0"/>
              <a:t>Novo </a:t>
            </a:r>
            <a:r>
              <a:rPr lang="sr-Latn-RS" sz="1600" dirty="0"/>
              <a:t>rješenje najčešće bude </a:t>
            </a:r>
            <a:r>
              <a:rPr lang="sr-Latn-RS" sz="1600" dirty="0" smtClean="0"/>
              <a:t>završeno </a:t>
            </a:r>
            <a:r>
              <a:rPr lang="sr-Latn-RS" sz="1600" dirty="0"/>
              <a:t>u roku od 3 dana, a troškovi takse iznose 32 </a:t>
            </a:r>
            <a:r>
              <a:rPr lang="sr-Latn-RS" sz="1600" dirty="0" smtClean="0"/>
              <a:t>KM (u RS-u).</a:t>
            </a:r>
            <a:endParaRPr lang="sr-Latn-RS" sz="16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64012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221" y="483304"/>
            <a:ext cx="8065818" cy="1054860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Zatvaranje (gašenje) – </a:t>
            </a:r>
            <a:r>
              <a:rPr lang="sr-Latn-RS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DOO vs </a:t>
            </a:r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SP/Obrt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95095" y="1963475"/>
            <a:ext cx="397897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600" dirty="0"/>
              <a:t>Za zatvaranje </a:t>
            </a:r>
            <a:r>
              <a:rPr lang="sr-Latn-RS" sz="1600" dirty="0" smtClean="0"/>
              <a:t>DOO-a </a:t>
            </a:r>
            <a:r>
              <a:rPr lang="sr-Latn-RS" sz="1600" dirty="0"/>
              <a:t>je potrebno pokrenuti likvidacioni ili stečajni postupak u privrednom sudu. </a:t>
            </a: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600" dirty="0" smtClean="0"/>
              <a:t>Akontacija </a:t>
            </a:r>
            <a:r>
              <a:rPr lang="sr-Latn-RS" sz="1600" dirty="0"/>
              <a:t>za troškove postupka može koštati nekoliko hiljada KM i proces može trajati nekoliko mjeseci, pa nekad i više od godinu dana. </a:t>
            </a: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600" dirty="0" smtClean="0"/>
              <a:t>U </a:t>
            </a:r>
            <a:r>
              <a:rPr lang="sr-Latn-RS" sz="1600" dirty="0"/>
              <a:t>tom slučaju, sud imenuje stečajnog</a:t>
            </a:r>
            <a:r>
              <a:rPr lang="sr-Latn-RS" sz="1600" dirty="0" smtClean="0"/>
              <a:t>/ likvidacionog </a:t>
            </a:r>
            <a:r>
              <a:rPr lang="sr-Latn-RS" sz="1600" dirty="0"/>
              <a:t>upravnika i  firma sve vrijeme postoji do okončanja postupka. </a:t>
            </a: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600" dirty="0" smtClean="0"/>
              <a:t>Ukoliko </a:t>
            </a:r>
            <a:r>
              <a:rPr lang="sr-Latn-RS" sz="1600" dirty="0"/>
              <a:t>DOO nema dugovanja može se pokrenuti i skraćeni likvidacioni postupak koji je dosta povoljniji. </a:t>
            </a:r>
            <a:endParaRPr lang="sr-Latn-RS" sz="1600" dirty="0" smtClean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600" i="1" dirty="0" smtClean="0"/>
              <a:t>Preporučuje se angažovati advokata koji će voditi taj postupak.</a:t>
            </a:r>
            <a:endParaRPr lang="sr-Latn-RS" sz="16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4674067" y="1963475"/>
            <a:ext cx="3978972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600" dirty="0"/>
              <a:t>Prednost registrovanja </a:t>
            </a:r>
            <a:r>
              <a:rPr lang="sr-Latn-RS" sz="1600" dirty="0" smtClean="0"/>
              <a:t>SP-a/Obrta </a:t>
            </a:r>
            <a:r>
              <a:rPr lang="sr-Latn-RS" sz="1600" dirty="0"/>
              <a:t>je u tome što se zatvaranje </a:t>
            </a:r>
            <a:r>
              <a:rPr lang="sr-Latn-RS" sz="1600" dirty="0" smtClean="0"/>
              <a:t>realizuje </a:t>
            </a:r>
            <a:r>
              <a:rPr lang="sr-Latn-RS" sz="1600" dirty="0"/>
              <a:t>jednako brzo kao i otvaranje. </a:t>
            </a: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600" dirty="0" smtClean="0"/>
              <a:t>Taksa </a:t>
            </a:r>
            <a:r>
              <a:rPr lang="sr-Latn-RS" sz="1600" dirty="0"/>
              <a:t>za zatvaranje </a:t>
            </a:r>
            <a:r>
              <a:rPr lang="sr-Latn-RS" sz="1600" dirty="0" smtClean="0"/>
              <a:t>iznosi </a:t>
            </a:r>
            <a:r>
              <a:rPr lang="sr-Latn-RS" sz="1600" dirty="0"/>
              <a:t>najviše 10 KM, a dobijanje rješenja o zatvaranju nije uslovljeno poreskim kontrolama. </a:t>
            </a: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600" dirty="0" smtClean="0"/>
              <a:t>Za </a:t>
            </a:r>
            <a:r>
              <a:rPr lang="sr-Latn-RS" sz="1600" dirty="0"/>
              <a:t>prestanak obavljanja djelatnosti se podnosi zahtjev registracionom organu (tako što vlasnik lično popunjava obrazac o prestanku djelatnosti) i rješenje se dobija u roku od 3 dana. </a:t>
            </a: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600" dirty="0" smtClean="0"/>
              <a:t>Nakon </a:t>
            </a:r>
            <a:r>
              <a:rPr lang="sr-Latn-RS" sz="1600" dirty="0"/>
              <a:t>toga slijede kontrola Poreske Uprave, te Uprave za indirektno oporezivanje ukoliko je preduzetnik bio PDV obveznik.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2986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178" y="440655"/>
            <a:ext cx="7886700" cy="875398"/>
          </a:xfrm>
        </p:spPr>
        <p:txBody>
          <a:bodyPr/>
          <a:lstStyle/>
          <a:p>
            <a:r>
              <a:rPr lang="sr-Latn-RS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Poljoprivredna gazdinstva</a:t>
            </a:r>
            <a:endParaRPr lang="en-US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1281" y="1316053"/>
            <a:ext cx="8303975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Porodično poljoprivredno gazdinstvo </a:t>
            </a:r>
            <a:r>
              <a:rPr lang="sr-Latn-R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osnovni oblik organizovanja </a:t>
            </a:r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poljoprivredne proizvodnje (95% poljoprivrednika).</a:t>
            </a:r>
            <a:endParaRPr lang="sr-Latn-R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57175" indent="-257175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Komercijalna</a:t>
            </a:r>
            <a:r>
              <a:rPr lang="sr-Latn-R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 </a:t>
            </a:r>
            <a:r>
              <a:rPr lang="sr-Latn-RS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nekomercijalna</a:t>
            </a:r>
            <a:r>
              <a:rPr lang="sr-Latn-R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Registar </a:t>
            </a:r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poljoprivrednih </a:t>
            </a:r>
            <a:r>
              <a:rPr lang="sr-Latn-R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gazdinstava</a:t>
            </a:r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</a:p>
          <a:p>
            <a:pPr marL="714375" lvl="1" indent="-257175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Uslovi za razvrstavanje zavise od: (a) podnesenog zahtjeva, i (b) ukupnog obima poljoprivredne proizvodnje.</a:t>
            </a:r>
          </a:p>
          <a:p>
            <a:pPr marL="257175" indent="-257175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Zašto bi se neko odlučio da registruje gazdinstvo a ne SP ili DOO???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sr-Latn-RS" sz="17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Poreske olakšice 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postoje </a:t>
            </a:r>
            <a:r>
              <a:rPr lang="sr-Latn-R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različiti 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poreski </a:t>
            </a:r>
            <a:r>
              <a:rPr lang="sr-Latn-R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propisi koji 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omogućuju </a:t>
            </a:r>
            <a:r>
              <a:rPr lang="sr-Latn-R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niže 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poreske </a:t>
            </a:r>
            <a:r>
              <a:rPr lang="sr-Latn-R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stope ili druge 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pogodnosti (niže doprinose) </a:t>
            </a:r>
            <a:r>
              <a:rPr lang="sr-Latn-R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 poljoprivrednike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sr-Latn-R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sr-Latn-RS" sz="1700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Jednostavnije </a:t>
            </a:r>
            <a:r>
              <a:rPr lang="sr-Latn-RS" sz="17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poslovanje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- poljoprivredna </a:t>
            </a:r>
            <a:r>
              <a:rPr lang="sr-Latn-R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gazdinstva nisu obavezna 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 vode </a:t>
            </a:r>
            <a:r>
              <a:rPr lang="sr-Latn-R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dvojno knjigovodstvo i 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imaju </a:t>
            </a:r>
            <a:r>
              <a:rPr lang="sr-Latn-R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manje administrativnih obveza u 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poređenju sa 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SP/Obrtom i 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DOO-om.</a:t>
            </a:r>
            <a:endParaRPr lang="sr-Latn-R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sr-Latn-RS" sz="1700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Pristup </a:t>
            </a:r>
            <a:r>
              <a:rPr lang="sr-Latn-RS" sz="17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podsticajima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- poljoprivrednici </a:t>
            </a:r>
            <a:r>
              <a:rPr lang="sr-Latn-R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 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BiH </a:t>
            </a:r>
            <a:r>
              <a:rPr lang="sr-Latn-R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imaju pristup različitim oblicima 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podsticaja </a:t>
            </a:r>
            <a:r>
              <a:rPr lang="sr-Latn-R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subvencija 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(npr. u RS-u, komercijalna 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 100.000 KM, a nekomercijalna do 50.000 KM). </a:t>
            </a:r>
            <a:endParaRPr lang="sr-Latn-R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sr-Latn-RS" sz="1700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Lakši pristup </a:t>
            </a:r>
            <a:r>
              <a:rPr lang="sr-Latn-RS" sz="17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zemljištu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- poljoprivredna </a:t>
            </a:r>
            <a:r>
              <a:rPr lang="sr-Latn-R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gazdinstva imaju pravo na 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zakup </a:t>
            </a:r>
            <a:r>
              <a:rPr lang="sr-Latn-R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državnog zemljišta za obavljanje poljoprivredne djelatnosti, što može biti korisno za one koji nemaju vlastito zemljište. </a:t>
            </a:r>
            <a:endParaRPr lang="sr-Latn-RS" sz="17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7690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178" y="440655"/>
            <a:ext cx="7886700" cy="875398"/>
          </a:xfrm>
        </p:spPr>
        <p:txBody>
          <a:bodyPr>
            <a:normAutofit fontScale="90000"/>
          </a:bodyPr>
          <a:lstStyle/>
          <a:p>
            <a:r>
              <a:rPr lang="sr-Latn-RS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Poljoprivredna </a:t>
            </a:r>
            <a:r>
              <a:rPr lang="sr-Latn-RS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gazdinstva (nastavak)</a:t>
            </a:r>
            <a:endParaRPr lang="en-US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1281" y="1316053"/>
            <a:ext cx="8303975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Međutim, poljoprivredna gazdinstva se suočavaju i sa značajnim ograničenjima u poslovanju:</a:t>
            </a:r>
            <a:endParaRPr lang="sr-Latn-RS" sz="1600" i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sr-Latn-RS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Ograničenja </a:t>
            </a:r>
            <a:r>
              <a:rPr lang="sr-Latn-RS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korištenju zemlje: </a:t>
            </a:r>
            <a:r>
              <a:rPr lang="sr-Latn-R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Poljoprivredna gazdinstva </a:t>
            </a:r>
            <a:r>
              <a:rPr lang="sr-Latn-R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 mogu da dobijaju koncesije za državno zemljište što ih bitno ograničava u ukrupnjavanju obradivih površina za razliku od pravnih lica (DOO i zadruge).</a:t>
            </a:r>
            <a:endParaRPr lang="sr-Latn-RS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sr-Latn-RS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Ograničenja u pristupu </a:t>
            </a:r>
            <a:r>
              <a:rPr lang="sr-Latn-RS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finansiranju</a:t>
            </a:r>
            <a:r>
              <a:rPr lang="sr-Latn-RS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sr-Latn-R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Poljoprivredna gazdinstva </a:t>
            </a:r>
            <a:r>
              <a:rPr lang="sr-Latn-R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imaju na raspolaganju manje iznose podsticaja (max 100.000 KM) u odnosu na SP-ove i DOO-ove </a:t>
            </a:r>
            <a:r>
              <a:rPr lang="sr-Latn-R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(u RS-u, do </a:t>
            </a:r>
            <a:r>
              <a:rPr lang="sr-Latn-R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200.000 KM na jednu mjernu jedinicu). Osim toga, čak kod apliciranja za predpristupne fondove, zahtjev je da se preregistruju barem u formu </a:t>
            </a:r>
            <a:r>
              <a:rPr lang="sr-Latn-R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SP-a/Obrta. </a:t>
            </a:r>
            <a:endParaRPr lang="sr-Latn-RS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sr-Latn-RS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Ograničenja </a:t>
            </a:r>
            <a:r>
              <a:rPr lang="sr-Latn-RS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prometu: </a:t>
            </a:r>
            <a:r>
              <a:rPr lang="sr-Latn-R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Poljoprivredna gazdinstva </a:t>
            </a:r>
            <a:r>
              <a:rPr lang="sr-Latn-R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 mogu da se bave izvozom svojih proizvoda, za razliku od </a:t>
            </a:r>
            <a:r>
              <a:rPr lang="sr-Latn-R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SP/Obrta </a:t>
            </a:r>
            <a:r>
              <a:rPr lang="sr-Latn-R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DOO-ova. </a:t>
            </a:r>
            <a:endParaRPr lang="sr-Latn-R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97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178" y="440655"/>
            <a:ext cx="7886700" cy="875398"/>
          </a:xfrm>
        </p:spPr>
        <p:txBody>
          <a:bodyPr>
            <a:normAutofit/>
          </a:bodyPr>
          <a:lstStyle/>
          <a:p>
            <a:r>
              <a:rPr lang="sr-Latn-RS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Poljoprivredne </a:t>
            </a:r>
            <a:r>
              <a:rPr lang="sr-Latn-RS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zadruge </a:t>
            </a:r>
            <a:endParaRPr lang="en-US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6195" y="1316053"/>
            <a:ext cx="8579978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Prednosti </a:t>
            </a:r>
            <a:r>
              <a:rPr lang="sr-Latn-R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osnivanja poljoprivredne zadruge u </a:t>
            </a:r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odnosu </a:t>
            </a:r>
            <a:r>
              <a:rPr lang="sr-Latn-R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poljoprivredno gazdinstvo</a:t>
            </a:r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sr-Latn-R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700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Jača pregovaračka pozicija</a:t>
            </a:r>
            <a:r>
              <a:rPr lang="sr-Latn-R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Z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adruga </a:t>
            </a:r>
            <a:r>
              <a:rPr lang="sr-Latn-R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omogućava okupljanje većeg broja poljoprivrednih proizvođača koji zajednički pregovaraju s potencijalnim kupcima ili dobavljačima, što povećava njihovu pregovaračku snagu i tržišnu cijenu proizvoda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sr-Latn-R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7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Lakša nabavka zemljišta i </a:t>
            </a:r>
            <a:r>
              <a:rPr lang="sr-Latn-RS" sz="1700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opreme</a:t>
            </a:r>
            <a:r>
              <a:rPr lang="sr-Latn-R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Kao 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pravno lice, polj. </a:t>
            </a:r>
            <a:r>
              <a:rPr lang="sr-Latn-R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zadruga može 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dobiti koncesiju za zemljište, a lakše dolazi i do opreme </a:t>
            </a:r>
            <a:r>
              <a:rPr lang="sr-Latn-R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alata potrebnihe </a:t>
            </a:r>
            <a:r>
              <a:rPr lang="sr-Latn-R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 poljoprivrednu proizvodnju, što smanjuje troškove 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proizvodnje.</a:t>
            </a:r>
            <a:endParaRPr lang="sr-Latn-R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7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Bolji pristup finansijskim sredstvima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Zadruge imaju </a:t>
            </a:r>
            <a:r>
              <a:rPr lang="sr-Latn-R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lakši pristup finansijskim sredstvima iz različitih 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izvora (grantovi</a:t>
            </a:r>
            <a:r>
              <a:rPr lang="sr-Latn-R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krediti, 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podsticaji...). </a:t>
            </a:r>
            <a:endParaRPr lang="sr-Latn-R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7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Veća </a:t>
            </a:r>
            <a:r>
              <a:rPr lang="sr-Latn-RS" sz="1700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stručnost i znanje</a:t>
            </a:r>
            <a:r>
              <a:rPr lang="sr-Latn-R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Kroz zajedničko dijeljenje znanja i iskustava, poljoprivredna zadruga može poboljšati stručnost svojih članova u oblasti poljoprivrede, te im pomoći u primjeni najnovijih tehnologija i metoda u poljoprivrednoj proizvodnji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sr-Latn-R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700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sr-Latn-RS" sz="17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akše </a:t>
            </a:r>
            <a:r>
              <a:rPr lang="sr-Latn-RS" sz="1700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plasiranje proizvoda na tržište</a:t>
            </a:r>
            <a:r>
              <a:rPr lang="sr-Latn-R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K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ao pravno lice, polj. </a:t>
            </a:r>
            <a:r>
              <a:rPr lang="sr-Latn-R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zadruga može 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lakše da organizuje </a:t>
            </a:r>
            <a:r>
              <a:rPr lang="sr-Latn-R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plasira </a:t>
            </a:r>
            <a:r>
              <a:rPr lang="sr-Latn-R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svoje proizvode na tržište, uključujući </a:t>
            </a:r>
            <a:r>
              <a:rPr lang="sr-Latn-R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organizovanje </a:t>
            </a:r>
            <a:r>
              <a:rPr lang="sr-Latn-R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prodajnih mjesta, izložbi, sajmova i drugih događaja.</a:t>
            </a:r>
          </a:p>
        </p:txBody>
      </p:sp>
    </p:spTree>
    <p:extLst>
      <p:ext uri="{BB962C8B-B14F-4D97-AF65-F5344CB8AC3E}">
        <p14:creationId xmlns:p14="http://schemas.microsoft.com/office/powerpoint/2010/main" val="395955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357" y="380834"/>
            <a:ext cx="7886700" cy="1157409"/>
          </a:xfrm>
        </p:spPr>
        <p:txBody>
          <a:bodyPr/>
          <a:lstStyle/>
          <a:p>
            <a:pPr algn="ctr"/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Zaključak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10357" y="1538243"/>
            <a:ext cx="7922322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 smtClean="0"/>
              <a:t>Opredjeljenje za neki oblik organizovanja poljoprivredne djelatnosti zavisi od mnogih faktora, </a:t>
            </a:r>
            <a:r>
              <a:rPr lang="sr-Latn-RS" dirty="0"/>
              <a:t>kao što su vrsta poslovanja, veličina </a:t>
            </a:r>
            <a:r>
              <a:rPr lang="sr-Latn-RS" dirty="0" smtClean="0"/>
              <a:t>firme, </a:t>
            </a:r>
            <a:r>
              <a:rPr lang="sr-Latn-RS" dirty="0"/>
              <a:t>vlasnička struktura, pravni i </a:t>
            </a:r>
            <a:r>
              <a:rPr lang="sr-Latn-RS" dirty="0" smtClean="0"/>
              <a:t>poreski </a:t>
            </a:r>
            <a:r>
              <a:rPr lang="sr-Latn-RS" dirty="0"/>
              <a:t>aspekti, te druge relevantne okolnosti</a:t>
            </a:r>
            <a:r>
              <a:rPr lang="sr-Latn-RS" dirty="0" smtClean="0"/>
              <a:t>.</a:t>
            </a:r>
            <a:endParaRPr lang="sr-Latn-RS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/>
              <a:t>Uglavnom, osnivanje DOO-a je češći oblik poslovanja za veće </a:t>
            </a:r>
            <a:r>
              <a:rPr lang="sr-Latn-RS" dirty="0" smtClean="0"/>
              <a:t>firme </a:t>
            </a:r>
            <a:r>
              <a:rPr lang="sr-Latn-RS" dirty="0"/>
              <a:t>koje imaju više vlasnika i koji su spremni podijeliti odgovornost za poslovanje, dok je osnivanje </a:t>
            </a:r>
            <a:r>
              <a:rPr lang="sr-Latn-RS" dirty="0" smtClean="0"/>
              <a:t>SP/Obrta </a:t>
            </a:r>
            <a:r>
              <a:rPr lang="sr-Latn-RS" dirty="0"/>
              <a:t>češće kod manjih </a:t>
            </a:r>
            <a:r>
              <a:rPr lang="sr-Latn-RS" dirty="0" smtClean="0"/>
              <a:t>preduzetnika </a:t>
            </a:r>
            <a:r>
              <a:rPr lang="sr-Latn-RS" dirty="0"/>
              <a:t>koji žele samostalno voditi svoj posao</a:t>
            </a:r>
            <a:r>
              <a:rPr lang="sr-Latn-RS" dirty="0" smtClean="0"/>
              <a:t>.</a:t>
            </a:r>
            <a:endParaRPr lang="sr-Latn-RS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/>
              <a:t>Prilikom osnivanja DOO-a, postoji mogućnost da se osnivači ograniče u svojoj odgovornosti na visinu </a:t>
            </a:r>
            <a:r>
              <a:rPr lang="sr-Latn-RS" dirty="0" smtClean="0"/>
              <a:t>uloženog kapitala, </a:t>
            </a:r>
            <a:r>
              <a:rPr lang="sr-Latn-RS"/>
              <a:t>dok </a:t>
            </a:r>
            <a:r>
              <a:rPr lang="sr-Latn-RS" smtClean="0"/>
              <a:t>SP/Obrt </a:t>
            </a:r>
            <a:r>
              <a:rPr lang="sr-Latn-RS" dirty="0"/>
              <a:t>ima neograničenu </a:t>
            </a:r>
            <a:r>
              <a:rPr lang="sr-Latn-RS" dirty="0" smtClean="0"/>
              <a:t>ličnu </a:t>
            </a:r>
            <a:r>
              <a:rPr lang="sr-Latn-RS" dirty="0"/>
              <a:t>odgovornost za sve </a:t>
            </a:r>
            <a:r>
              <a:rPr lang="sr-Latn-RS" dirty="0" smtClean="0"/>
              <a:t>obaveze </a:t>
            </a:r>
            <a:r>
              <a:rPr lang="sr-Latn-RS" dirty="0"/>
              <a:t>koje proizlaze iz poslovanja</a:t>
            </a:r>
            <a:r>
              <a:rPr lang="sr-Latn-RS" dirty="0" smtClean="0"/>
              <a:t>.</a:t>
            </a:r>
            <a:endParaRPr lang="sr-Latn-RS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/>
              <a:t>U pogledu </a:t>
            </a:r>
            <a:r>
              <a:rPr lang="sr-Latn-RS" dirty="0" smtClean="0"/>
              <a:t>poreskih obaveza</a:t>
            </a:r>
            <a:r>
              <a:rPr lang="sr-Latn-RS" dirty="0"/>
              <a:t>, </a:t>
            </a:r>
            <a:r>
              <a:rPr lang="sr-Latn-RS" dirty="0" smtClean="0"/>
              <a:t>za SP se generalno </a:t>
            </a:r>
            <a:r>
              <a:rPr lang="sr-Latn-RS" dirty="0"/>
              <a:t>primjenjuje niža </a:t>
            </a:r>
            <a:r>
              <a:rPr lang="sr-Latn-RS" dirty="0" smtClean="0"/>
              <a:t>poreska </a:t>
            </a:r>
            <a:r>
              <a:rPr lang="sr-Latn-RS" dirty="0"/>
              <a:t>stopa nego </a:t>
            </a:r>
            <a:r>
              <a:rPr lang="sr-Latn-RS" dirty="0" smtClean="0"/>
              <a:t>za DOO, </a:t>
            </a:r>
            <a:r>
              <a:rPr lang="sr-Latn-RS" dirty="0"/>
              <a:t>ali se kod DOO-a veća </a:t>
            </a:r>
            <a:r>
              <a:rPr lang="sr-Latn-RS" dirty="0" smtClean="0"/>
              <a:t>poreska </a:t>
            </a:r>
            <a:r>
              <a:rPr lang="sr-Latn-RS" dirty="0"/>
              <a:t>opterećenja mogu smanjiti </a:t>
            </a:r>
            <a:r>
              <a:rPr lang="sr-Latn-RS" dirty="0" smtClean="0"/>
              <a:t>poreskim </a:t>
            </a:r>
            <a:r>
              <a:rPr lang="sr-Latn-RS" dirty="0"/>
              <a:t>planiranjem i </a:t>
            </a:r>
            <a:r>
              <a:rPr lang="sr-Latn-RS" dirty="0" smtClean="0"/>
              <a:t>prilagođavanjem poslovanja poreskim propisima.</a:t>
            </a:r>
            <a:endParaRPr lang="sr-Latn-RS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 smtClean="0"/>
              <a:t>Ne </a:t>
            </a:r>
            <a:r>
              <a:rPr lang="sr-Latn-RS" dirty="0"/>
              <a:t>postoji jednoznačan odgovor na pitanje koja je opcija bolja, jer svaki slučaj je jedinstven.</a:t>
            </a:r>
          </a:p>
        </p:txBody>
      </p:sp>
    </p:spTree>
    <p:extLst>
      <p:ext uri="{BB962C8B-B14F-4D97-AF65-F5344CB8AC3E}">
        <p14:creationId xmlns:p14="http://schemas.microsoft.com/office/powerpoint/2010/main" val="743460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907" y="397925"/>
            <a:ext cx="7886700" cy="1325563"/>
          </a:xfrm>
        </p:spPr>
        <p:txBody>
          <a:bodyPr/>
          <a:lstStyle/>
          <a:p>
            <a:r>
              <a:rPr lang="sr-Latn-R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Zašto se vrši pravno registrovanje preduzetničke djelatnosti?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57722" y="1885446"/>
            <a:ext cx="8101413" cy="4351338"/>
          </a:xfrm>
        </p:spPr>
        <p:txBody>
          <a:bodyPr>
            <a:normAutofit lnSpcReduction="10000"/>
          </a:bodyPr>
          <a:lstStyle/>
          <a:p>
            <a:pPr marL="914400" lvl="1" indent="-457200">
              <a:buFont typeface="+mj-lt"/>
              <a:buAutoNum type="arabicPeriod"/>
            </a:pPr>
            <a:r>
              <a:rPr lang="sr-Latn-R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Zakonski zahtjevi - </a:t>
            </a:r>
            <a:r>
              <a:rPr lang="sr-Latn-RS" sz="2000" dirty="0" smtClean="0"/>
              <a:t>vezani su za registraciju </a:t>
            </a:r>
            <a:r>
              <a:rPr lang="sr-Latn-RS" sz="2000" dirty="0"/>
              <a:t>firme, plaćanje poreza, prijave radnika i druge administrativne </a:t>
            </a:r>
            <a:r>
              <a:rPr lang="sr-Latn-RS" sz="2000" dirty="0" smtClean="0"/>
              <a:t>obaveze;</a:t>
            </a:r>
          </a:p>
          <a:p>
            <a:pPr marL="914400" lvl="1" indent="-457200">
              <a:buFont typeface="+mj-lt"/>
              <a:buAutoNum type="arabicPeriod"/>
            </a:pPr>
            <a:r>
              <a:rPr lang="sr-Latn-R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Zaštita od </a:t>
            </a:r>
            <a:r>
              <a:rPr lang="sr-Latn-R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odgovornosti - </a:t>
            </a:r>
            <a:r>
              <a:rPr lang="sr-Latn-RS" sz="2000" dirty="0" smtClean="0"/>
              <a:t>pravno </a:t>
            </a:r>
            <a:r>
              <a:rPr lang="sr-Latn-RS" sz="2000" dirty="0"/>
              <a:t>organizovanje poslovanja omogućava da se poslovne aktivnosti odvoje od </a:t>
            </a:r>
            <a:r>
              <a:rPr lang="sr-Latn-RS" sz="2000" dirty="0" smtClean="0"/>
              <a:t>ličnih </a:t>
            </a:r>
            <a:r>
              <a:rPr lang="sr-Latn-RS" sz="2000" dirty="0"/>
              <a:t>aktivnosti </a:t>
            </a:r>
            <a:r>
              <a:rPr lang="sr-Latn-RS" sz="2000" dirty="0" smtClean="0"/>
              <a:t>vlasnika;</a:t>
            </a:r>
          </a:p>
          <a:p>
            <a:pPr marL="914400" lvl="1" indent="-457200">
              <a:buFont typeface="+mj-lt"/>
              <a:buAutoNum type="arabicPeriod"/>
            </a:pPr>
            <a:r>
              <a:rPr lang="sr-Latn-R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Mogućnost </a:t>
            </a:r>
            <a:r>
              <a:rPr lang="sr-Latn-R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finansiranja -</a:t>
            </a:r>
            <a:r>
              <a:rPr lang="sr-Latn-RS" sz="2000" dirty="0"/>
              <a:t> </a:t>
            </a:r>
            <a:r>
              <a:rPr lang="sr-Latn-RS" sz="2000" dirty="0" smtClean="0"/>
              <a:t>banke </a:t>
            </a:r>
            <a:r>
              <a:rPr lang="sr-Latn-RS" sz="2000" dirty="0"/>
              <a:t>i drugi </a:t>
            </a:r>
            <a:r>
              <a:rPr lang="sr-Latn-RS" sz="2000" dirty="0" smtClean="0"/>
              <a:t>finansijske institucije radije kreditiraju poslovne subjekte </a:t>
            </a:r>
            <a:r>
              <a:rPr lang="sr-Latn-RS" sz="2000" dirty="0"/>
              <a:t>koji su pravno </a:t>
            </a:r>
            <a:r>
              <a:rPr lang="sr-Latn-RS" sz="2000" dirty="0" smtClean="0"/>
              <a:t>organizovani;</a:t>
            </a:r>
          </a:p>
          <a:p>
            <a:pPr marL="914400" lvl="1" indent="-457200">
              <a:buFont typeface="+mj-lt"/>
              <a:buAutoNum type="arabicPeriod"/>
            </a:pPr>
            <a:r>
              <a:rPr lang="sr-Latn-R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Profesionalni </a:t>
            </a:r>
            <a:r>
              <a:rPr lang="sr-Latn-R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ugled -</a:t>
            </a:r>
            <a:r>
              <a:rPr lang="sr-Latn-RS" sz="2000" dirty="0" smtClean="0"/>
              <a:t> pravno </a:t>
            </a:r>
            <a:r>
              <a:rPr lang="sr-Latn-RS" sz="2000" dirty="0"/>
              <a:t>organizovanje poslovanja </a:t>
            </a:r>
            <a:r>
              <a:rPr lang="sr-Latn-RS" sz="2000" dirty="0" smtClean="0"/>
              <a:t>stvara utisak </a:t>
            </a:r>
            <a:r>
              <a:rPr lang="sr-Latn-RS" sz="2000" dirty="0"/>
              <a:t>da </a:t>
            </a:r>
            <a:r>
              <a:rPr lang="sr-Latn-RS" sz="2000" dirty="0" smtClean="0"/>
              <a:t>firma </a:t>
            </a:r>
            <a:r>
              <a:rPr lang="sr-Latn-RS" sz="2000" dirty="0"/>
              <a:t>posluje ozbiljno i da ima jasno </a:t>
            </a:r>
            <a:r>
              <a:rPr lang="sr-Latn-RS" sz="2000" dirty="0" smtClean="0"/>
              <a:t>definisane </a:t>
            </a:r>
            <a:r>
              <a:rPr lang="sr-Latn-RS" sz="2000" dirty="0"/>
              <a:t>poslovne </a:t>
            </a:r>
            <a:r>
              <a:rPr lang="sr-Latn-RS" sz="2000" dirty="0" smtClean="0"/>
              <a:t>procese;</a:t>
            </a:r>
          </a:p>
          <a:p>
            <a:pPr marL="914400" lvl="1" indent="-457200">
              <a:buFont typeface="+mj-lt"/>
              <a:buAutoNum type="arabicPeriod"/>
            </a:pPr>
            <a:r>
              <a:rPr lang="sr-Latn-R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Lakši izlazak iz </a:t>
            </a:r>
            <a:r>
              <a:rPr lang="sr-Latn-R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posla -</a:t>
            </a:r>
            <a:r>
              <a:rPr lang="sr-Latn-RS" sz="2000" dirty="0" smtClean="0"/>
              <a:t> pravno </a:t>
            </a:r>
            <a:r>
              <a:rPr lang="sr-Latn-RS" sz="2000" dirty="0"/>
              <a:t>organizovanje poslovanja može olakšati prodaju ili prenošenje vlasništva </a:t>
            </a:r>
            <a:r>
              <a:rPr lang="sr-Latn-RS" sz="2000" dirty="0" smtClean="0"/>
              <a:t>firme;</a:t>
            </a:r>
          </a:p>
          <a:p>
            <a:pPr marL="914400" lvl="1" indent="-457200">
              <a:buFont typeface="+mj-lt"/>
              <a:buAutoNum type="arabicPeriod"/>
            </a:pPr>
            <a:r>
              <a:rPr lang="sr-Latn-R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Poreske </a:t>
            </a:r>
            <a:r>
              <a:rPr lang="sr-Latn-R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olakšice -</a:t>
            </a:r>
            <a:r>
              <a:rPr lang="sr-Latn-RS" sz="2000" dirty="0" smtClean="0"/>
              <a:t> u </a:t>
            </a:r>
            <a:r>
              <a:rPr lang="sr-Latn-RS" sz="2000" dirty="0"/>
              <a:t>nekim slučajevima, pravno organizovanje poslovanja može omogućiti </a:t>
            </a:r>
            <a:r>
              <a:rPr lang="sr-Latn-RS" sz="2000" dirty="0" smtClean="0"/>
              <a:t>firmi poreske olakšice, </a:t>
            </a:r>
            <a:r>
              <a:rPr lang="sr-Latn-RS" sz="2000" dirty="0"/>
              <a:t>kao što su niže stope poreza ili mogućnost </a:t>
            </a:r>
            <a:r>
              <a:rPr lang="sr-Latn-RS" sz="2000" dirty="0" smtClean="0"/>
              <a:t>smanjenja </a:t>
            </a:r>
            <a:r>
              <a:rPr lang="sr-Latn-RS" sz="2000" dirty="0"/>
              <a:t>troškova poslovanja. </a:t>
            </a:r>
            <a:endParaRPr lang="sr-Latn-RS" sz="2000" dirty="0" smtClean="0"/>
          </a:p>
          <a:p>
            <a:pPr lvl="1"/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2800774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028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393" y="517642"/>
            <a:ext cx="7886700" cy="1325563"/>
          </a:xfrm>
        </p:spPr>
        <p:txBody>
          <a:bodyPr/>
          <a:lstStyle/>
          <a:p>
            <a:r>
              <a:rPr lang="sr-Latn-R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Osnovni oblici organizovanja poslovne djelatnosti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26393" y="1979450"/>
            <a:ext cx="7886700" cy="4351338"/>
          </a:xfrm>
        </p:spPr>
        <p:txBody>
          <a:bodyPr>
            <a:normAutofit fontScale="92500"/>
          </a:bodyPr>
          <a:lstStyle/>
          <a:p>
            <a:r>
              <a:rPr lang="sr-Latn-RS" sz="2400" dirty="0"/>
              <a:t>Većina ljudi kod nas, koji žele da pokrenu vlastiti biznis, odlučuju se za jedan od dva najčešća oblika organizovanja poslovne </a:t>
            </a:r>
            <a:r>
              <a:rPr lang="sr-Latn-RS" sz="2400" dirty="0" smtClean="0"/>
              <a:t>djelatnosti: </a:t>
            </a:r>
          </a:p>
          <a:p>
            <a:pPr lvl="1"/>
            <a:r>
              <a:rPr lang="sr-Latn-R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privredno društvo (</a:t>
            </a:r>
            <a:r>
              <a:rPr lang="sr-Latn-R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DOO)</a:t>
            </a:r>
            <a:r>
              <a:rPr lang="sr-Latn-R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ili </a:t>
            </a:r>
          </a:p>
          <a:p>
            <a:pPr lvl="1"/>
            <a:r>
              <a:rPr lang="sr-Latn-R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samostalni preduzetnik (</a:t>
            </a:r>
            <a:r>
              <a:rPr lang="sr-Latn-R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SP/Obrt)</a:t>
            </a:r>
            <a:r>
              <a:rPr lang="sr-Latn-R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r-Latn-RS" sz="2400" dirty="0" smtClean="0"/>
              <a:t>Pravi izbor zavisi od poznavanja njihovih osnovnih karakteristika:</a:t>
            </a:r>
          </a:p>
          <a:p>
            <a:pPr lvl="1"/>
            <a:r>
              <a:rPr lang="sr-Latn-RS" sz="20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Pravni aspekti,</a:t>
            </a:r>
          </a:p>
          <a:p>
            <a:pPr lvl="1"/>
            <a:r>
              <a:rPr lang="sr-Latn-RS" sz="20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Razlike vezane za djelatnost,</a:t>
            </a:r>
          </a:p>
          <a:p>
            <a:pPr lvl="1"/>
            <a:r>
              <a:rPr lang="sr-Latn-RS" sz="20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Način osnivanja/registrovanja,</a:t>
            </a:r>
            <a:endParaRPr lang="sr-Latn-RS" sz="2000" i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sr-Latn-RS" sz="20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Finansijski </a:t>
            </a:r>
            <a:r>
              <a:rPr lang="sr-Latn-RS" sz="20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aspekti (troškovi osnivanja),</a:t>
            </a:r>
            <a:endParaRPr lang="sr-Latn-RS" sz="2000" i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sr-Latn-RS" sz="20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Obaveze (poslovni prostor, porezi i naknade, PDV, knjigovodstvo, fiskalizacija...)</a:t>
            </a:r>
          </a:p>
          <a:p>
            <a:pPr lvl="1"/>
            <a:r>
              <a:rPr lang="sr-Latn-RS" sz="20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Kako se vrše preregistracije </a:t>
            </a:r>
            <a:r>
              <a:rPr lang="sr-Latn-RS" sz="20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zatvaranje firme</a:t>
            </a:r>
            <a:r>
              <a:rPr lang="sr-Latn-RS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lvl="1"/>
            <a:endParaRPr lang="sr-Latn-R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sr-Latn-RS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4905287" y="2606468"/>
            <a:ext cx="3776173" cy="109923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err="1"/>
              <a:t>Kod</a:t>
            </a:r>
            <a:r>
              <a:rPr lang="en-US" sz="1600" dirty="0"/>
              <a:t> </a:t>
            </a:r>
            <a:r>
              <a:rPr lang="en-US" sz="1600" dirty="0" err="1"/>
              <a:t>poljoprivredne</a:t>
            </a:r>
            <a:r>
              <a:rPr lang="en-US" sz="1600" dirty="0"/>
              <a:t> </a:t>
            </a:r>
            <a:r>
              <a:rPr lang="en-US" sz="1600" dirty="0" err="1"/>
              <a:t>djelatnosti</a:t>
            </a:r>
            <a:r>
              <a:rPr lang="en-US" sz="1600" dirty="0"/>
              <a:t> </a:t>
            </a:r>
            <a:r>
              <a:rPr lang="en-US" sz="1600" dirty="0" err="1"/>
              <a:t>postoje</a:t>
            </a:r>
            <a:r>
              <a:rPr lang="en-US" sz="1600" dirty="0"/>
              <a:t> </a:t>
            </a:r>
            <a:r>
              <a:rPr lang="en-US" sz="1600" dirty="0" err="1"/>
              <a:t>još</a:t>
            </a:r>
            <a:r>
              <a:rPr lang="en-US" sz="1600" dirty="0"/>
              <a:t> </a:t>
            </a:r>
            <a:r>
              <a:rPr lang="en-US" sz="1600" dirty="0" err="1"/>
              <a:t>dva</a:t>
            </a:r>
            <a:r>
              <a:rPr lang="en-US" sz="1600" dirty="0"/>
              <a:t> </a:t>
            </a:r>
            <a:r>
              <a:rPr lang="en-US" sz="1600" dirty="0" err="1"/>
              <a:t>specifična</a:t>
            </a:r>
            <a:r>
              <a:rPr lang="en-US" sz="1600" dirty="0"/>
              <a:t> </a:t>
            </a:r>
            <a:r>
              <a:rPr lang="en-US" sz="1600" dirty="0" err="1"/>
              <a:t>vida</a:t>
            </a:r>
            <a:r>
              <a:rPr lang="en-US" sz="1600" dirty="0"/>
              <a:t> </a:t>
            </a:r>
            <a:r>
              <a:rPr lang="en-US" sz="1600" dirty="0" err="1"/>
              <a:t>organizovanja</a:t>
            </a:r>
            <a:r>
              <a:rPr lang="en-US" sz="16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poljoprivredna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gazdinstva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poljoprivredne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zadruge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211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906" y="47483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Pravne razlike u o</a:t>
            </a:r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blici</a:t>
            </a:r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organizovanja</a:t>
            </a:r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DOO vs </a:t>
            </a:r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SP/Obrt</a:t>
            </a:r>
            <a:endParaRPr lang="en-US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1662" y="2117300"/>
            <a:ext cx="397897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sr-Latn-RS" dirty="0" smtClean="0"/>
              <a:t>Društvo </a:t>
            </a:r>
            <a:r>
              <a:rPr lang="sr-Latn-RS" dirty="0"/>
              <a:t>sa ograničenom </a:t>
            </a:r>
            <a:r>
              <a:rPr lang="sr-Latn-RS" dirty="0" smtClean="0"/>
              <a:t>odovorno-šću </a:t>
            </a:r>
            <a:r>
              <a:rPr lang="sr-Latn-RS" dirty="0"/>
              <a:t>(DOO) </a:t>
            </a:r>
            <a:r>
              <a:rPr lang="sr-Latn-RS" dirty="0" smtClean="0"/>
              <a:t>je </a:t>
            </a:r>
            <a:r>
              <a:rPr lang="sr-Latn-R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pravno lice </a:t>
            </a:r>
            <a:r>
              <a:rPr lang="sr-Latn-RS" dirty="0"/>
              <a:t>i njegova registracija se vrši u </a:t>
            </a:r>
            <a:r>
              <a:rPr lang="sr-Latn-RS" dirty="0" smtClean="0"/>
              <a:t>Privrednom </a:t>
            </a:r>
            <a:r>
              <a:rPr lang="sr-Latn-RS" dirty="0"/>
              <a:t>sudu. </a:t>
            </a:r>
            <a:endParaRPr lang="sr-Latn-R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r-Latn-RS" dirty="0" smtClean="0"/>
              <a:t>Odgovornost </a:t>
            </a:r>
            <a:r>
              <a:rPr lang="sr-Latn-RS" dirty="0"/>
              <a:t>vlasnika/osnivača za </a:t>
            </a:r>
            <a:r>
              <a:rPr lang="sr-Latn-RS" dirty="0" smtClean="0"/>
              <a:t>obaveze društva </a:t>
            </a:r>
            <a:r>
              <a:rPr lang="sr-Latn-RS" dirty="0"/>
              <a:t>je do visine osnivačkog kapitala. </a:t>
            </a:r>
            <a:endParaRPr lang="sr-Latn-R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r-Latn-RS" dirty="0" smtClean="0"/>
              <a:t>Pravnik </a:t>
            </a:r>
            <a:r>
              <a:rPr lang="sr-Latn-RS" dirty="0"/>
              <a:t>izrađuje osnivačke akte, a potpisi se </a:t>
            </a:r>
            <a:r>
              <a:rPr lang="sr-Latn-RS" dirty="0" smtClean="0"/>
              <a:t>ovjeravaju </a:t>
            </a:r>
            <a:r>
              <a:rPr lang="sr-Latn-RS" dirty="0"/>
              <a:t>kod notara. </a:t>
            </a:r>
            <a:endParaRPr lang="sr-Latn-R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r-Latn-RS" dirty="0" smtClean="0"/>
              <a:t>Sva </a:t>
            </a:r>
            <a:r>
              <a:rPr lang="sr-Latn-RS" dirty="0"/>
              <a:t>pripremljena dokumentacija se predaje </a:t>
            </a:r>
            <a:r>
              <a:rPr lang="sr-Latn-RS" dirty="0" smtClean="0"/>
              <a:t>u </a:t>
            </a:r>
            <a:r>
              <a:rPr lang="sr-Latn-RS" dirty="0"/>
              <a:t>APIF gdje se registracija finalizija putem </a:t>
            </a:r>
            <a:r>
              <a:rPr lang="sr-Latn-RS" dirty="0" smtClean="0"/>
              <a:t>’jednošalterskog </a:t>
            </a:r>
            <a:r>
              <a:rPr lang="sr-Latn-RS" dirty="0"/>
              <a:t>sistema’.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20634" y="2109331"/>
            <a:ext cx="39789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sr-Latn-RS" dirty="0" smtClean="0"/>
              <a:t>Samostalni </a:t>
            </a:r>
            <a:r>
              <a:rPr lang="sr-Latn-RS" dirty="0"/>
              <a:t>preduzetnik (SP</a:t>
            </a:r>
            <a:r>
              <a:rPr lang="sr-Latn-RS" dirty="0" smtClean="0"/>
              <a:t>) /Obrt </a:t>
            </a:r>
            <a:r>
              <a:rPr lang="sr-Latn-RS" dirty="0"/>
              <a:t>je </a:t>
            </a:r>
            <a:r>
              <a:rPr lang="sr-Latn-R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fizičko lice</a:t>
            </a:r>
            <a:r>
              <a:rPr lang="sr-Latn-RS" dirty="0"/>
              <a:t> i registruje se u nadležnoj opštini. </a:t>
            </a:r>
            <a:endParaRPr lang="sr-Latn-R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r-Latn-RS" dirty="0" smtClean="0"/>
              <a:t>Preduzetnik </a:t>
            </a:r>
            <a:r>
              <a:rPr lang="sr-Latn-RS" dirty="0"/>
              <a:t>odgovara za obaveze svog poslovanja svojom čitavom </a:t>
            </a:r>
            <a:r>
              <a:rPr lang="sr-Latn-RS" dirty="0" smtClean="0"/>
              <a:t>imovinom!!!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1575" y="3586660"/>
            <a:ext cx="3459040" cy="279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98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995" y="52611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sr-Latn-RS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azlike vezane za obavljanje djelatnosti </a:t>
            </a:r>
            <a:r>
              <a:rPr lang="sr-Latn-RS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DOO vs </a:t>
            </a:r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SP/Obrt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35995" y="2247544"/>
            <a:ext cx="758481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 smtClean="0"/>
              <a:t>Postoje </a:t>
            </a:r>
            <a:r>
              <a:rPr lang="sr-Latn-RS" dirty="0"/>
              <a:t>djelatnosti koje ne mogu obavljati preduzetnici te se zbog toga mora osnovati DOO</a:t>
            </a:r>
            <a:r>
              <a:rPr lang="sr-Latn-RS" dirty="0" smtClean="0"/>
              <a:t>.</a:t>
            </a:r>
          </a:p>
          <a:p>
            <a:r>
              <a:rPr lang="sr-Latn-RS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 smtClean="0"/>
              <a:t>Međutim</a:t>
            </a:r>
            <a:r>
              <a:rPr lang="sr-Latn-RS" dirty="0"/>
              <a:t>, to se ne odnosi na poljoprivrednu djelatnost. </a:t>
            </a:r>
            <a:endParaRPr lang="sr-Latn-R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Latn-RS" i="1" dirty="0" smtClean="0"/>
              <a:t>Uredba </a:t>
            </a:r>
            <a:r>
              <a:rPr lang="sr-Latn-RS" i="1" dirty="0"/>
              <a:t>o preduzetničkim djelatnostima </a:t>
            </a:r>
            <a:r>
              <a:rPr lang="sr-Latn-RS" dirty="0"/>
              <a:t>sadrži skup djelatnosti kojima se mogu baviti preduzetnici i sa napomenom da li su potrebna dodatna odobrenja za njihovo obavljanje</a:t>
            </a:r>
            <a:r>
              <a:rPr lang="sr-Latn-RS" dirty="0" smtClean="0"/>
              <a:t>.</a:t>
            </a:r>
          </a:p>
          <a:p>
            <a:pPr lvl="1"/>
            <a:endParaRPr lang="sr-Latn-R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i="1" dirty="0" smtClean="0"/>
              <a:t>Uredba </a:t>
            </a:r>
            <a:r>
              <a:rPr lang="sr-Latn-RS" i="1" dirty="0"/>
              <a:t>o klasifikaciji djelatnosti </a:t>
            </a:r>
            <a:r>
              <a:rPr lang="sr-Latn-RS" dirty="0"/>
              <a:t>sadrži skup svih šifara djelatnosti kojima se mogu baviti privredni subjekti u Republici Srpskoj.</a:t>
            </a:r>
          </a:p>
          <a:p>
            <a:endParaRPr lang="en-US" dirty="0"/>
          </a:p>
        </p:txBody>
      </p:sp>
      <p:sp>
        <p:nvSpPr>
          <p:cNvPr id="5" name="Line Callout 2 4"/>
          <p:cNvSpPr/>
          <p:nvPr/>
        </p:nvSpPr>
        <p:spPr>
          <a:xfrm>
            <a:off x="6204247" y="2677848"/>
            <a:ext cx="2674833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26449"/>
              <a:gd name="adj6" fmla="val -122319"/>
            </a:avLst>
          </a:prstGeom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/>
              <a:t>https://kontoprom.com/dokumenti/opstina/uredba%20djelatnosti.pdf</a:t>
            </a:r>
          </a:p>
        </p:txBody>
      </p:sp>
      <p:sp>
        <p:nvSpPr>
          <p:cNvPr id="6" name="Line Callout 2 5"/>
          <p:cNvSpPr/>
          <p:nvPr/>
        </p:nvSpPr>
        <p:spPr>
          <a:xfrm>
            <a:off x="6204246" y="5325620"/>
            <a:ext cx="2674833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99524"/>
              <a:gd name="adj6" fmla="val -121360"/>
            </a:avLst>
          </a:prstGeom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/>
              <a:t>https://kontoprom.com/dokumenti/ostalo/klasifikacijadjel.pdf</a:t>
            </a:r>
          </a:p>
        </p:txBody>
      </p:sp>
    </p:spTree>
    <p:extLst>
      <p:ext uri="{BB962C8B-B14F-4D97-AF65-F5344CB8AC3E}">
        <p14:creationId xmlns:p14="http://schemas.microsoft.com/office/powerpoint/2010/main" val="2592246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906" y="321015"/>
            <a:ext cx="7886700" cy="669848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azlike u osnivanju – DOO vs </a:t>
            </a:r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SP/Obrt</a:t>
            </a:r>
            <a:endParaRPr lang="en-US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525" y="990862"/>
            <a:ext cx="3978972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sr-Latn-RS" dirty="0" smtClean="0"/>
              <a:t>Procedura osnivanja DOO-a je jednostavnija zbog ’jednošalterskog sistema’.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r-Latn-RS" dirty="0" smtClean="0"/>
              <a:t>Sama </a:t>
            </a:r>
            <a:r>
              <a:rPr lang="sr-Latn-RS" dirty="0"/>
              <a:t>procedura osnivanja DOO-a se sastoji od niza koraka koji </a:t>
            </a:r>
            <a:r>
              <a:rPr lang="sr-Latn-RS" dirty="0" smtClean="0"/>
              <a:t>uključuju:</a:t>
            </a:r>
            <a:endParaRPr lang="en-US" dirty="0"/>
          </a:p>
          <a:p>
            <a:pPr marL="342900" lvl="0" indent="-342900" fontAlgn="base">
              <a:buFont typeface="+mj-lt"/>
              <a:buAutoNum type="arabicPeriod"/>
            </a:pPr>
            <a:r>
              <a:rPr lang="sr-Latn-RS" sz="1600" i="1" dirty="0" smtClean="0"/>
              <a:t>Pripremne radnje</a:t>
            </a:r>
            <a:r>
              <a:rPr lang="sr-Latn-RS" sz="1600" dirty="0" smtClean="0"/>
              <a:t> - </a:t>
            </a:r>
            <a:r>
              <a:rPr lang="sr-Latn-RS" sz="1600" dirty="0"/>
              <a:t>pribavljanje odgovarajuće dokumentacije i potvrda, kao i sastavljanje osnivačkog akta i statuta društva;</a:t>
            </a:r>
            <a:endParaRPr lang="en-US" sz="1600" dirty="0"/>
          </a:p>
          <a:p>
            <a:pPr marL="342900" lvl="0" indent="-342900" fontAlgn="base">
              <a:buFont typeface="+mj-lt"/>
              <a:buAutoNum type="arabicPeriod"/>
            </a:pPr>
            <a:r>
              <a:rPr lang="sr-Latn-RS" sz="1600" i="1" dirty="0"/>
              <a:t>Aktivnosti vezane za registraciju</a:t>
            </a:r>
            <a:r>
              <a:rPr lang="sr-Latn-RS" sz="1600" dirty="0"/>
              <a:t> </a:t>
            </a:r>
            <a:r>
              <a:rPr lang="sr-Latn-RS" sz="1600" dirty="0" smtClean="0"/>
              <a:t>- predaja </a:t>
            </a:r>
            <a:r>
              <a:rPr lang="sr-Latn-RS" sz="1600" dirty="0"/>
              <a:t>prijave registracije u APIF, izrada pečata i zaključivanje ugovora sa računovođom i ugovora o zakupu poslovnog </a:t>
            </a:r>
            <a:r>
              <a:rPr lang="sr-Latn-RS" sz="1600" dirty="0" smtClean="0"/>
              <a:t>prostora, </a:t>
            </a:r>
            <a:r>
              <a:rPr lang="sr-Latn-RS" sz="1600" dirty="0"/>
              <a:t>i </a:t>
            </a: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sr-Latn-RS" sz="1600" i="1" dirty="0"/>
              <a:t>Aktivnosti koje slijede nakon registracije </a:t>
            </a:r>
            <a:r>
              <a:rPr lang="sr-Latn-RS" sz="1600" i="1" dirty="0" smtClean="0"/>
              <a:t>-</a:t>
            </a:r>
            <a:r>
              <a:rPr lang="sr-Latn-RS" sz="1600" dirty="0" smtClean="0"/>
              <a:t>ispunjavanje </a:t>
            </a:r>
            <a:r>
              <a:rPr lang="sr-Latn-RS" sz="1600" dirty="0"/>
              <a:t>tehničkih uslova, otvaranje računa kod poslovne banke, registracija u PDV sistemu (uslovno), registracija radnika u Zavodu za zdravstveno i penzijsko osiguranje. 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4596435" y="990862"/>
            <a:ext cx="4188641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sr-Latn-RS" dirty="0"/>
              <a:t>Procedura osnivanja </a:t>
            </a:r>
            <a:r>
              <a:rPr lang="sr-Latn-RS" dirty="0" smtClean="0"/>
              <a:t>SP-a/Obrta je </a:t>
            </a:r>
            <a:r>
              <a:rPr lang="sr-Latn-RS" dirty="0"/>
              <a:t>sljedeća:</a:t>
            </a:r>
            <a:endParaRPr lang="en-US" dirty="0"/>
          </a:p>
          <a:p>
            <a:pPr marL="342900" lvl="0" indent="-342900" fontAlgn="base">
              <a:buFont typeface="+mj-lt"/>
              <a:buAutoNum type="arabicPeriod"/>
            </a:pPr>
            <a:r>
              <a:rPr lang="sr-Latn-RS" sz="1400" dirty="0"/>
              <a:t>Definisanje djelatnosti kojom će se </a:t>
            </a:r>
            <a:r>
              <a:rPr lang="sr-Latn-RS" sz="1400" dirty="0" smtClean="0"/>
              <a:t>SP/Obrt </a:t>
            </a:r>
            <a:r>
              <a:rPr lang="sr-Latn-RS" sz="1400" dirty="0"/>
              <a:t>baviti i odabir šifara djelatnosti.</a:t>
            </a:r>
            <a:endParaRPr lang="en-US" sz="1400" dirty="0"/>
          </a:p>
          <a:p>
            <a:pPr marL="342900" lvl="0" indent="-342900" fontAlgn="base">
              <a:buFont typeface="+mj-lt"/>
              <a:buAutoNum type="arabicPeriod"/>
            </a:pPr>
            <a:r>
              <a:rPr lang="sr-Latn-RS" sz="1400" dirty="0" smtClean="0"/>
              <a:t>Podnošenje zahtjeva za registraciju gradskoj/opštinskoj </a:t>
            </a:r>
            <a:r>
              <a:rPr lang="sr-Latn-RS" sz="1400" dirty="0"/>
              <a:t>administraciji </a:t>
            </a:r>
            <a:r>
              <a:rPr lang="sr-Latn-RS" sz="1400" dirty="0" smtClean="0"/>
              <a:t>– </a:t>
            </a:r>
            <a:r>
              <a:rPr lang="sr-Latn-RS" sz="1400" i="1" dirty="0" smtClean="0"/>
              <a:t>uz zahtjev se </a:t>
            </a:r>
            <a:r>
              <a:rPr lang="sr-Latn-RS" sz="1400" i="1" dirty="0" smtClean="0"/>
              <a:t>dostavljaju propisana dokumenta kao npr.: </a:t>
            </a:r>
            <a:r>
              <a:rPr lang="sr-Latn-RS" sz="1400" i="1" dirty="0"/>
              <a:t>ovjerena kopija lične karte, potvrda da licu nije izrečena zabrana obavljanja djelatnosti, uvjerenje o izmirenim poreskim obavezama i uvjerenje da lice nema neizmirenih novčanih kazni, te drugi dokazi ako su potrebni za obavljanje odabrane </a:t>
            </a:r>
            <a:r>
              <a:rPr lang="sr-Latn-RS" sz="1400" i="1" dirty="0" smtClean="0"/>
              <a:t>djelatnosti.</a:t>
            </a:r>
            <a:endParaRPr lang="en-US" sz="1400" dirty="0"/>
          </a:p>
          <a:p>
            <a:pPr marL="342900" lvl="0" indent="-342900" fontAlgn="base">
              <a:buFont typeface="+mj-lt"/>
              <a:buAutoNum type="arabicPeriod"/>
            </a:pPr>
            <a:r>
              <a:rPr lang="sr-Latn-RS" sz="1400" dirty="0"/>
              <a:t>Preuzimanje Rješenja o registraciji </a:t>
            </a:r>
            <a:r>
              <a:rPr lang="sr-Latn-RS" sz="1400" dirty="0" smtClean="0"/>
              <a:t>preduzetnika</a:t>
            </a:r>
            <a:endParaRPr lang="en-US" sz="1400" dirty="0"/>
          </a:p>
          <a:p>
            <a:pPr marL="342900" lvl="0" indent="-342900" fontAlgn="base">
              <a:buFont typeface="+mj-lt"/>
              <a:buAutoNum type="arabicPeriod"/>
            </a:pPr>
            <a:r>
              <a:rPr lang="sr-Latn-RS" sz="1400" dirty="0"/>
              <a:t>Pravljenje </a:t>
            </a:r>
            <a:r>
              <a:rPr lang="sr-Latn-RS" sz="1400" dirty="0" smtClean="0"/>
              <a:t>pečata </a:t>
            </a:r>
            <a:endParaRPr lang="en-US" sz="1400" dirty="0"/>
          </a:p>
          <a:p>
            <a:pPr marL="342900" lvl="0" indent="-342900" fontAlgn="base">
              <a:buFont typeface="+mj-lt"/>
              <a:buAutoNum type="arabicPeriod"/>
            </a:pPr>
            <a:r>
              <a:rPr lang="sr-Latn-RS" sz="1400" dirty="0" smtClean="0"/>
              <a:t>Podnošenje </a:t>
            </a:r>
            <a:r>
              <a:rPr lang="sr-Latn-RS" sz="1400" dirty="0"/>
              <a:t>prijave </a:t>
            </a:r>
            <a:r>
              <a:rPr lang="sr-Latn-RS" sz="1400" dirty="0" smtClean="0"/>
              <a:t>u Poresku Upravu</a:t>
            </a:r>
            <a:endParaRPr lang="en-US" sz="1400" dirty="0"/>
          </a:p>
          <a:p>
            <a:pPr marL="342900" lvl="0" indent="-342900" fontAlgn="base">
              <a:buFont typeface="+mj-lt"/>
              <a:buAutoNum type="arabicPeriod"/>
            </a:pPr>
            <a:r>
              <a:rPr lang="sr-Latn-RS" sz="1400" dirty="0"/>
              <a:t>Otvaranje žiro računa u </a:t>
            </a:r>
            <a:r>
              <a:rPr lang="sr-Latn-RS" sz="1400" dirty="0" smtClean="0"/>
              <a:t>banci</a:t>
            </a:r>
          </a:p>
          <a:p>
            <a:pPr marL="342900" lvl="0" indent="-342900" fontAlgn="base">
              <a:buFont typeface="+mj-lt"/>
              <a:buAutoNum type="arabicPeriod"/>
            </a:pPr>
            <a:r>
              <a:rPr lang="sr-Latn-RS" sz="1400" dirty="0" smtClean="0"/>
              <a:t>Prijava radnika</a:t>
            </a:r>
          </a:p>
          <a:p>
            <a:pPr marL="342900" lvl="0" indent="-342900" fontAlgn="base">
              <a:buFont typeface="+mj-lt"/>
              <a:buAutoNum type="arabicPeriod"/>
            </a:pPr>
            <a:r>
              <a:rPr lang="sr-Latn-RS" sz="1400" dirty="0" smtClean="0"/>
              <a:t>Fiskalizacija</a:t>
            </a:r>
            <a:endParaRPr lang="en-US" sz="1400" dirty="0"/>
          </a:p>
        </p:txBody>
      </p:sp>
      <p:sp>
        <p:nvSpPr>
          <p:cNvPr id="6" name="Line Callout 2 5"/>
          <p:cNvSpPr/>
          <p:nvPr/>
        </p:nvSpPr>
        <p:spPr>
          <a:xfrm>
            <a:off x="578524" y="6058969"/>
            <a:ext cx="3643097" cy="715188"/>
          </a:xfrm>
          <a:prstGeom prst="borderCallout2">
            <a:avLst>
              <a:gd name="adj1" fmla="val 18750"/>
              <a:gd name="adj2" fmla="val -8333"/>
              <a:gd name="adj3" fmla="val 17555"/>
              <a:gd name="adj4" fmla="val -13618"/>
              <a:gd name="adj5" fmla="val -104764"/>
              <a:gd name="adj6" fmla="val 6462"/>
            </a:avLst>
          </a:prstGeom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fontAlgn="base"/>
            <a:r>
              <a:rPr lang="sr-Latn-RS" sz="1200" u="sng" dirty="0">
                <a:hlinkClick r:id="rId2"/>
              </a:rPr>
              <a:t>https://anwalt-bih.de/kako-osnovati-d-o-o-u-republici-srpskoj/</a:t>
            </a:r>
            <a:endParaRPr lang="en-US" sz="1200" dirty="0"/>
          </a:p>
          <a:p>
            <a:r>
              <a:rPr lang="sr-Latn-RS" sz="1200" u="sng" dirty="0">
                <a:hlinkClick r:id="rId3"/>
              </a:rPr>
              <a:t>https://okruglakocka.com/kako-registrovati-doo-u-fbih/</a:t>
            </a:r>
            <a:endParaRPr lang="en-US" sz="1200" dirty="0"/>
          </a:p>
        </p:txBody>
      </p:sp>
      <p:sp>
        <p:nvSpPr>
          <p:cNvPr id="8" name="Line Callout 2 7"/>
          <p:cNvSpPr/>
          <p:nvPr/>
        </p:nvSpPr>
        <p:spPr>
          <a:xfrm>
            <a:off x="4775843" y="5608963"/>
            <a:ext cx="3577913" cy="612648"/>
          </a:xfrm>
          <a:prstGeom prst="borderCallout2">
            <a:avLst>
              <a:gd name="adj1" fmla="val 18750"/>
              <a:gd name="adj2" fmla="val -8333"/>
              <a:gd name="adj3" fmla="val 14954"/>
              <a:gd name="adj4" fmla="val -18790"/>
              <a:gd name="adj5" fmla="val -72990"/>
              <a:gd name="adj6" fmla="val -6908"/>
            </a:avLst>
          </a:prstGeom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fontAlgn="base"/>
            <a:r>
              <a:rPr lang="sr-Latn-RS" sz="1200" u="sng" dirty="0">
                <a:hlinkClick r:id="rId4"/>
              </a:rPr>
              <a:t>https://www.dzobs.com/blog/sp-vodic</a:t>
            </a:r>
            <a:r>
              <a:rPr lang="sr-Latn-RS" sz="1200" dirty="0"/>
              <a:t> </a:t>
            </a:r>
            <a:endParaRPr lang="en-US" sz="1200" dirty="0"/>
          </a:p>
          <a:p>
            <a:r>
              <a:rPr lang="sr-Latn-RS" sz="1200" u="sng" dirty="0">
                <a:hlinkClick r:id="rId5"/>
              </a:rPr>
              <a:t>https://okruglakocka.com/kako-pokrenuti-obrt-u-fbih/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45386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095" y="457747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Finansijski troškovi osnivanja </a:t>
            </a:r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DOO vs </a:t>
            </a:r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SP/Obrt</a:t>
            </a:r>
            <a:endParaRPr lang="en-US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2906" y="2937695"/>
            <a:ext cx="3978972" cy="352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600" dirty="0" smtClean="0"/>
              <a:t>Priprema osnivačkih akata </a:t>
            </a:r>
            <a:r>
              <a:rPr lang="sr-Latn-RS" sz="1600" dirty="0"/>
              <a:t>u zavisnosti od visine osnivačkog kapitala i broja osnivača može koštati od 250 KM pa na dalje</a:t>
            </a:r>
            <a:r>
              <a:rPr lang="sr-Latn-RS" sz="1600" dirty="0" smtClean="0"/>
              <a:t>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600" dirty="0" smtClean="0"/>
              <a:t>Za </a:t>
            </a:r>
            <a:r>
              <a:rPr lang="sr-Latn-RS" sz="1600" dirty="0"/>
              <a:t>društva čiji je kapital veći od 1 KM i/ili ima više </a:t>
            </a:r>
            <a:r>
              <a:rPr lang="sr-Latn-RS" sz="1600" dirty="0" smtClean="0"/>
              <a:t>osnivača, </a:t>
            </a:r>
            <a:r>
              <a:rPr lang="sr-Latn-RS" sz="1600" dirty="0"/>
              <a:t>osnivački akt mora biti notarski ovjeren</a:t>
            </a:r>
            <a:r>
              <a:rPr lang="sr-Latn-RS" sz="1600" dirty="0" smtClean="0"/>
              <a:t>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600" dirty="0"/>
              <a:t>Sudska taksa za registraciju DOO se ne </a:t>
            </a:r>
            <a:r>
              <a:rPr lang="sr-Latn-RS" sz="1600" dirty="0" smtClean="0"/>
              <a:t>plaća (u RS), </a:t>
            </a:r>
            <a:r>
              <a:rPr lang="sr-Latn-RS" sz="1600" dirty="0"/>
              <a:t>ali se plaća taksa za podnošenje zahtjeva za registraciju APIF-u u iznosu od 35 KM.</a:t>
            </a:r>
            <a:endParaRPr lang="sr-Latn-RS" sz="16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r-Latn-RS" sz="1600" dirty="0" smtClean="0"/>
              <a:t>Okvirno, troškovi </a:t>
            </a:r>
            <a:r>
              <a:rPr lang="pl-PL" sz="1600" dirty="0" smtClean="0"/>
              <a:t>registracije DOO-a iznose od </a:t>
            </a:r>
            <a:r>
              <a:rPr lang="pl-PL" sz="1600" dirty="0"/>
              <a:t>350-400 KM pa </a:t>
            </a:r>
            <a:r>
              <a:rPr lang="pl-PL" sz="1600" dirty="0" smtClean="0"/>
              <a:t>nadalje (bez fiskalne kase).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4691878" y="2937695"/>
            <a:ext cx="3978972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600" dirty="0"/>
              <a:t>Registracija </a:t>
            </a:r>
            <a:r>
              <a:rPr lang="sr-Latn-RS" sz="1600" dirty="0" smtClean="0"/>
              <a:t>SP-a/Obrta </a:t>
            </a:r>
            <a:r>
              <a:rPr lang="sr-Latn-RS" sz="1600" dirty="0" smtClean="0"/>
              <a:t>je </a:t>
            </a:r>
            <a:r>
              <a:rPr lang="sr-Latn-RS" sz="1600" dirty="0"/>
              <a:t>jeftinija od registracije DOO. </a:t>
            </a: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600" dirty="0" smtClean="0"/>
              <a:t>Taksa </a:t>
            </a:r>
            <a:r>
              <a:rPr lang="sr-Latn-RS" sz="1600" dirty="0"/>
              <a:t>za podnošenje zahtjeva za registraciju preduzetnika iznosi najviše 30 KM (tačnu cijenu određuje svaka opština).  </a:t>
            </a: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Latn-RS" sz="1600" dirty="0" smtClean="0"/>
              <a:t>Za registraciju </a:t>
            </a:r>
            <a:r>
              <a:rPr lang="sr-Latn-RS" sz="1600" dirty="0" smtClean="0"/>
              <a:t>SP-a/Obrta </a:t>
            </a:r>
            <a:r>
              <a:rPr lang="sr-Latn-RS" sz="1600" dirty="0" smtClean="0"/>
              <a:t>se ne pripremaju osnivački akti i nije potrebno angažovati ni advokata ni notara.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600" dirty="0" err="1" smtClean="0"/>
              <a:t>Okvirno</a:t>
            </a:r>
            <a:r>
              <a:rPr lang="sr-Latn-RS" sz="1600" dirty="0" smtClean="0"/>
              <a:t>,</a:t>
            </a:r>
            <a:r>
              <a:rPr lang="en-US" sz="1600" dirty="0" smtClean="0"/>
              <a:t> </a:t>
            </a:r>
            <a:r>
              <a:rPr lang="en-US" sz="1600" dirty="0" err="1" smtClean="0"/>
              <a:t>trošk</a:t>
            </a:r>
            <a:r>
              <a:rPr lang="sr-Latn-RS" sz="1600" dirty="0" smtClean="0"/>
              <a:t>ovi</a:t>
            </a:r>
            <a:r>
              <a:rPr lang="en-US" sz="1600" dirty="0" smtClean="0"/>
              <a:t> </a:t>
            </a:r>
            <a:r>
              <a:rPr lang="en-US" sz="1600" dirty="0" err="1"/>
              <a:t>registracije</a:t>
            </a:r>
            <a:r>
              <a:rPr lang="en-US" sz="1600" dirty="0"/>
              <a:t> </a:t>
            </a:r>
            <a:r>
              <a:rPr lang="en-US" sz="1600" dirty="0" smtClean="0"/>
              <a:t>SP</a:t>
            </a:r>
            <a:r>
              <a:rPr lang="sr-Latn-RS" sz="1600" dirty="0" smtClean="0"/>
              <a:t>-a</a:t>
            </a:r>
            <a:r>
              <a:rPr lang="en-US" sz="1600" dirty="0" smtClean="0"/>
              <a:t> </a:t>
            </a:r>
            <a:r>
              <a:rPr lang="en-US" sz="1600" dirty="0" err="1" smtClean="0"/>
              <a:t>iznos</a:t>
            </a:r>
            <a:r>
              <a:rPr lang="sr-Latn-RS" sz="1600" dirty="0" smtClean="0"/>
              <a:t>e</a:t>
            </a:r>
            <a:r>
              <a:rPr lang="en-US" sz="1600" dirty="0" smtClean="0"/>
              <a:t> </a:t>
            </a:r>
            <a:r>
              <a:rPr lang="en-US" sz="1600" dirty="0"/>
              <a:t>100-200 </a:t>
            </a:r>
            <a:r>
              <a:rPr lang="en-US" sz="1600" dirty="0" smtClean="0"/>
              <a:t>KM</a:t>
            </a:r>
            <a:r>
              <a:rPr lang="sr-Latn-RS" sz="1600" dirty="0" smtClean="0"/>
              <a:t> (bez fiskalne kase).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677284" y="2037337"/>
            <a:ext cx="7922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Okolnosti koje mogu dovesti u zabludu (ukidanje takse za osnivanje DOO-a i kapital u iznosu od 1 KM; ograničena odgovornost; sve djelatnosti)!!!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524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811" y="363742"/>
            <a:ext cx="7886700" cy="1325563"/>
          </a:xfrm>
        </p:spPr>
        <p:txBody>
          <a:bodyPr/>
          <a:lstStyle/>
          <a:p>
            <a:pPr algn="ctr"/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Pitanje poslovnog prostora –   DOO </a:t>
            </a:r>
            <a:r>
              <a:rPr lang="sr-Latn-RS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 </a:t>
            </a:r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SP/Obrt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88008" y="1689305"/>
            <a:ext cx="8622706" cy="4489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Aft>
                <a:spcPts val="600"/>
              </a:spcAft>
            </a:pPr>
            <a:r>
              <a:rPr lang="sr-Latn-RS" sz="2000" dirty="0"/>
              <a:t>Zakon o preduzetničkim djelatnostima daje mogućnost da se određene djelatnosti mogu obavljati u stambenom prostoru ili bez </a:t>
            </a:r>
            <a:r>
              <a:rPr lang="sr-Latn-RS" sz="2000" dirty="0" smtClean="0"/>
              <a:t>prostora. </a:t>
            </a:r>
          </a:p>
          <a:p>
            <a:pPr lvl="1">
              <a:spcAft>
                <a:spcPts val="600"/>
              </a:spcAft>
            </a:pPr>
            <a:r>
              <a:rPr lang="sr-Latn-RS" sz="2000" dirty="0"/>
              <a:t>U djelatnosti koje se mogu obavljati u stanu spadaju npr: programiranje, ostalo obrazovanje, frizerske i drugi tretmani uljepšavanja, dizajnerske djelatnosti... </a:t>
            </a:r>
            <a:endParaRPr lang="sr-Latn-RS" sz="2000" dirty="0" smtClean="0"/>
          </a:p>
          <a:p>
            <a:pPr lvl="1">
              <a:spcAft>
                <a:spcPts val="600"/>
              </a:spcAft>
            </a:pPr>
            <a:r>
              <a:rPr lang="sr-Latn-RS" sz="2000" dirty="0" smtClean="0"/>
              <a:t>U </a:t>
            </a:r>
            <a:r>
              <a:rPr lang="sr-Latn-RS" sz="2000" dirty="0"/>
              <a:t>djelatnosti koje se mogu obavljati </a:t>
            </a:r>
            <a:r>
              <a:rPr lang="sr-Latn-RS" sz="2000" u="sng" dirty="0"/>
              <a:t>bez prostora </a:t>
            </a:r>
            <a:r>
              <a:rPr lang="sr-Latn-RS" sz="2000" dirty="0"/>
              <a:t>spadaju npr: </a:t>
            </a:r>
            <a:r>
              <a:rPr lang="sr-Latn-RS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poljoprivredne djelatnosti</a:t>
            </a:r>
            <a:r>
              <a:rPr lang="sr-Latn-RS" sz="2000" dirty="0"/>
              <a:t>, elektroinstalacioni radovi, molerski radovi, trgovina na tezgama i pijacama, drumski prevoz</a:t>
            </a:r>
            <a:r>
              <a:rPr lang="sr-Latn-RS" sz="2000" dirty="0" smtClean="0"/>
              <a:t>...</a:t>
            </a:r>
          </a:p>
          <a:p>
            <a:pPr lvl="1">
              <a:spcAft>
                <a:spcPts val="600"/>
              </a:spcAft>
            </a:pPr>
            <a:r>
              <a:rPr lang="sr-Latn-RS" sz="2000" dirty="0"/>
              <a:t>Sve ostale djelatnosti koje nisu navedene u </a:t>
            </a:r>
            <a:r>
              <a:rPr lang="sr-Latn-RS" sz="2000" dirty="0" smtClean="0"/>
              <a:t>pravilnicima </a:t>
            </a:r>
            <a:r>
              <a:rPr lang="sr-Latn-RS" sz="2000" dirty="0"/>
              <a:t>se moraju obavljati u poslovnom prostoru. </a:t>
            </a:r>
            <a:endParaRPr lang="sr-Latn-RS" sz="2000" dirty="0" smtClean="0"/>
          </a:p>
          <a:p>
            <a:pPr lvl="2">
              <a:spcAft>
                <a:spcPts val="600"/>
              </a:spcAft>
            </a:pPr>
            <a:r>
              <a:rPr lang="sr-Latn-RS" sz="1600" dirty="0" smtClean="0"/>
              <a:t>Za </a:t>
            </a:r>
            <a:r>
              <a:rPr lang="sr-Latn-RS" sz="1600" dirty="0"/>
              <a:t>određene djelatnosti postoje posebni propisi koji regulišu kako se djelatnost obavlja i koje uslove preduzetnik u smislu prostora, opreme i zaposlenih mora ispuniti. Npr: trgovinske radnje, ugostitelji, pekare i neke druge djelatnosti moraju ispunjavati dodatne uslove za obavljanje djelatnosti</a:t>
            </a:r>
            <a:r>
              <a:rPr lang="sr-Latn-RS" sz="1600" dirty="0" smtClean="0"/>
              <a:t>.</a:t>
            </a:r>
            <a:endParaRPr lang="sr-Latn-RS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3512321" y="5935057"/>
            <a:ext cx="5631679" cy="905853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razliku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od SP-a, DOO mora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biti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registrovan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adresu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poslovnog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prostora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koji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upotrebnu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dozvolu</a:t>
            </a:r>
            <a:r>
              <a:rPr lang="sr-Latn-R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!!!</a:t>
            </a:r>
            <a:endParaRPr lang="en-US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8931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473" y="56884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sr-Latn-RS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Plaćanje poreza i ostalih naknada </a:t>
            </a:r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Porez na dobit/dohodak</a:t>
            </a:r>
            <a:endParaRPr lang="en-US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9473" y="2242342"/>
            <a:ext cx="792232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DOO plaća </a:t>
            </a:r>
            <a:r>
              <a:rPr lang="sr-Latn-R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porez na dobit </a:t>
            </a:r>
            <a:r>
              <a:rPr lang="sr-Latn-RS" sz="2000" dirty="0" smtClean="0"/>
              <a:t>po stopi od 10</a:t>
            </a:r>
            <a:r>
              <a:rPr lang="sr-Latn-RS" sz="2000" dirty="0"/>
              <a:t>% na razliku između ostvarenih prihoda i priznatih rashoda po obračunskom metodu i na osnovu sačinjenog poreskog bilansa.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 </a:t>
            </a:r>
            <a:r>
              <a:rPr lang="sr-Latn-RS" sz="2000" dirty="0" smtClean="0"/>
              <a:t>SP/Obrt </a:t>
            </a:r>
            <a:r>
              <a:rPr lang="sr-Latn-RS" sz="2000" dirty="0" smtClean="0"/>
              <a:t>plaća </a:t>
            </a:r>
            <a:r>
              <a:rPr lang="sr-Latn-R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porez na </a:t>
            </a:r>
            <a:r>
              <a:rPr lang="sr-Latn-R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dohodak </a:t>
            </a:r>
            <a:r>
              <a:rPr lang="sr-Latn-RS" sz="2000" dirty="0" smtClean="0"/>
              <a:t>a njegov iznos se razlikuje zavisno od toga da li se radi o malom ili velikom </a:t>
            </a:r>
            <a:r>
              <a:rPr lang="sr-Latn-RS" sz="2000" dirty="0" smtClean="0"/>
              <a:t>preduzetniku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Npr. u RS:</a:t>
            </a:r>
            <a:endParaRPr lang="sr-Latn-RS" sz="2000" dirty="0" smtClean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 smtClean="0"/>
              <a:t>Mali </a:t>
            </a:r>
            <a:r>
              <a:rPr lang="sr-Latn-RS" dirty="0"/>
              <a:t>preduzetnici (oni čiji je prihod manji od 50.000 KM i nemaju više od 3 zaposlena) plaćaju porez na dohodak po stopi od 2% na ukupne naplaćene prihode (a najmanje 600 KM godišnje).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preduzetnik</a:t>
            </a:r>
            <a:r>
              <a:rPr lang="en-US" dirty="0"/>
              <a:t>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porez</a:t>
            </a:r>
            <a:r>
              <a:rPr lang="en-US" dirty="0"/>
              <a:t> u </a:t>
            </a:r>
            <a:r>
              <a:rPr lang="en-US" dirty="0" err="1"/>
              <a:t>iznosu</a:t>
            </a:r>
            <a:r>
              <a:rPr lang="en-US" dirty="0"/>
              <a:t> 10%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naplaćenih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plaćenih</a:t>
            </a:r>
            <a:r>
              <a:rPr lang="en-US" dirty="0"/>
              <a:t> </a:t>
            </a:r>
            <a:r>
              <a:rPr lang="en-US" dirty="0" err="1"/>
              <a:t>rashoda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52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58C9F6CD9BDC4A8578DD2F924E5873" ma:contentTypeVersion="12" ma:contentTypeDescription="Stvaranje novog dokumenta." ma:contentTypeScope="" ma:versionID="aa4d657287dbb1ae4345ab59256fae7f">
  <xsd:schema xmlns:xsd="http://www.w3.org/2001/XMLSchema" xmlns:xs="http://www.w3.org/2001/XMLSchema" xmlns:p="http://schemas.microsoft.com/office/2006/metadata/properties" xmlns:ns2="a687fc37-f929-4802-bdd5-681a53aa6981" xmlns:ns3="1fb83953-842b-478e-bfe4-b94dde9ca42f" targetNamespace="http://schemas.microsoft.com/office/2006/metadata/properties" ma:root="true" ma:fieldsID="332db5347ba117019299baad58b13974" ns2:_="" ns3:_="">
    <xsd:import namespace="a687fc37-f929-4802-bdd5-681a53aa6981"/>
    <xsd:import namespace="1fb83953-842b-478e-bfe4-b94dde9ca4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87fc37-f929-4802-bdd5-681a53aa69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b83953-842b-478e-bfe4-b94dde9ca42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Zajednički se koristi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talji o zajedničkom korištenju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076B37-9186-4694-9AF2-2F570C1751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87fc37-f929-4802-bdd5-681a53aa6981"/>
    <ds:schemaRef ds:uri="1fb83953-842b-478e-bfe4-b94dde9ca4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ADAB2E-7C24-4A49-BA39-0D94C1AD1FC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71943F0-4747-49FD-B0F6-F9B6B664E4B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743</TotalTime>
  <Words>2566</Words>
  <Application>Microsoft Office PowerPoint</Application>
  <PresentationFormat>On-screen Show (4:3)</PresentationFormat>
  <Paragraphs>165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Gill Sans MT</vt:lpstr>
      <vt:lpstr>Palatino Linotype</vt:lpstr>
      <vt:lpstr>Wingdings</vt:lpstr>
      <vt:lpstr>Office Theme</vt:lpstr>
      <vt:lpstr>PowerPoint Presentation</vt:lpstr>
      <vt:lpstr>Zašto se vrši pravno registrovanje preduzetničke djelatnosti?</vt:lpstr>
      <vt:lpstr>Osnovni oblici organizovanja poslovne djelatnosti</vt:lpstr>
      <vt:lpstr>Pravne razlike u oblicima organizovanja – DOO vs SP/Obrt</vt:lpstr>
      <vt:lpstr>Razlike vezane za obavljanje djelatnosti – DOO vs SP/Obrt</vt:lpstr>
      <vt:lpstr>Razlike u osnivanju – DOO vs SP/Obrt</vt:lpstr>
      <vt:lpstr>Finansijski troškovi osnivanja – DOO vs SP/Obrt</vt:lpstr>
      <vt:lpstr>Pitanje poslovnog prostora –   DOO vs SP/Obrt</vt:lpstr>
      <vt:lpstr>Plaćanje poreza i ostalih naknada – Porez na dobit/dohodak</vt:lpstr>
      <vt:lpstr>Plaćanje poreza i ostalih naknada – Doprinosi</vt:lpstr>
      <vt:lpstr>Plaćanje poreza i ostalih naknada –   Ostale naknade i PDV</vt:lpstr>
      <vt:lpstr>Knjigovodstvo i poreske evidencije – DOO vs SP/Obrt</vt:lpstr>
      <vt:lpstr>Obaveza fiskalizacije</vt:lpstr>
      <vt:lpstr>Izmjene rješenja o registraciji – DOO vs SP/Obrt</vt:lpstr>
      <vt:lpstr>Zatvaranje (gašenje) – DOO vs SP/Obrt</vt:lpstr>
      <vt:lpstr>Poljoprivredna gazdinstva</vt:lpstr>
      <vt:lpstr>Poljoprivredna gazdinstva (nastavak)</vt:lpstr>
      <vt:lpstr>Poljoprivredne zadruge </vt:lpstr>
      <vt:lpstr>Zaključak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Miljan Cvetković</dc:creator>
  <cp:lastModifiedBy>HP</cp:lastModifiedBy>
  <cp:revision>78</cp:revision>
  <dcterms:created xsi:type="dcterms:W3CDTF">2020-01-15T12:54:19Z</dcterms:created>
  <dcterms:modified xsi:type="dcterms:W3CDTF">2023-04-26T05:13:42Z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0x0101005F58C9F6CD9BDC4A8578DD2F924E5873</vt:lpwstr>
  </property>
</Properties>
</file>