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7"/>
  </p:notesMasterIdLst>
  <p:handoutMasterIdLst>
    <p:handoutMasterId r:id="rId38"/>
  </p:handoutMasterIdLst>
  <p:sldIdLst>
    <p:sldId id="256" r:id="rId5"/>
    <p:sldId id="319" r:id="rId6"/>
    <p:sldId id="320" r:id="rId7"/>
    <p:sldId id="321" r:id="rId8"/>
    <p:sldId id="323" r:id="rId9"/>
    <p:sldId id="324" r:id="rId10"/>
    <p:sldId id="325" r:id="rId11"/>
    <p:sldId id="322" r:id="rId12"/>
    <p:sldId id="326" r:id="rId13"/>
    <p:sldId id="327" r:id="rId14"/>
    <p:sldId id="328" r:id="rId15"/>
    <p:sldId id="329" r:id="rId16"/>
    <p:sldId id="331" r:id="rId17"/>
    <p:sldId id="332" r:id="rId18"/>
    <p:sldId id="333" r:id="rId19"/>
    <p:sldId id="334" r:id="rId20"/>
    <p:sldId id="330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8" r:id="rId34"/>
    <p:sldId id="318" r:id="rId35"/>
    <p:sldId id="259" r:id="rId3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6F6F6"/>
    <a:srgbClr val="5B9BD5"/>
    <a:srgbClr val="FDFDFD"/>
    <a:srgbClr val="009900"/>
    <a:srgbClr val="B8E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28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4DFFC21-7AC3-4DE8-8770-D53F42C846F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7ED6A71-814F-4A5B-BEE3-6D18E84E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76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7A264BF-6753-4C2B-8432-45D54ABF9366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1F57948-37BF-4373-B082-B02742CF2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37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xmlns="" id="{2633BE5A-988D-482A-94F9-B7B2A7DDCFA2}"/>
              </a:ext>
            </a:extLst>
          </p:cNvPr>
          <p:cNvSpPr>
            <a:spLocks/>
          </p:cNvSpPr>
          <p:nvPr userDrawn="1"/>
        </p:nvSpPr>
        <p:spPr bwMode="auto">
          <a:xfrm>
            <a:off x="0" y="1974163"/>
            <a:ext cx="8847910" cy="16104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dist="63500" dir="3600010" sx="103000" sy="103000" algn="tl" rotWithShape="0">
              <a:srgbClr val="000000">
                <a:alpha val="29999"/>
              </a:srgbClr>
            </a:outerShdw>
          </a:effectLst>
        </p:spPr>
        <p:txBody>
          <a:bodyPr lIns="540000" tIns="0" rIns="0" bIns="0"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sz="3200" b="1" dirty="0">
              <a:solidFill>
                <a:srgbClr val="92D050"/>
              </a:solidFill>
              <a:latin typeface="Calibri Light" panose="020F0302020204030204" pitchFamily="34" charset="0"/>
            </a:endParaRP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xmlns="" id="{2633BE5A-988D-482A-94F9-B7B2A7DDCFA2}"/>
              </a:ext>
            </a:extLst>
          </p:cNvPr>
          <p:cNvSpPr>
            <a:spLocks/>
          </p:cNvSpPr>
          <p:nvPr userDrawn="1"/>
        </p:nvSpPr>
        <p:spPr bwMode="auto">
          <a:xfrm>
            <a:off x="0" y="4108379"/>
            <a:ext cx="8847910" cy="11864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dist="63500" dir="3600010" sx="103000" sy="103000" algn="tl" rotWithShape="0">
              <a:srgbClr val="000000">
                <a:alpha val="29999"/>
              </a:srgbClr>
            </a:outerShdw>
          </a:effectLst>
        </p:spPr>
        <p:txBody>
          <a:bodyPr lIns="540000" tIns="0" rIns="0" bIns="0"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sz="3200" b="1" dirty="0">
              <a:solidFill>
                <a:srgbClr val="92D050"/>
              </a:solidFill>
              <a:latin typeface="Calibri Light" panose="020F0302020204030204" pitchFamily="34" charset="0"/>
            </a:endParaRPr>
          </a:p>
        </p:txBody>
      </p:sp>
      <p:sp>
        <p:nvSpPr>
          <p:cNvPr id="13" name="Untertitel 2">
            <a:extLst>
              <a:ext uri="{FF2B5EF4-FFF2-40B4-BE49-F238E27FC236}">
                <a16:creationId xmlns:a16="http://schemas.microsoft.com/office/drawing/2014/main" xmlns="" id="{9DC9126D-09F9-456A-B59A-116A592CC36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0962" y="6452059"/>
            <a:ext cx="83895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00" b="0" i="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This </a:t>
            </a:r>
            <a:r>
              <a:rPr lang="sr-Latn-BA" sz="1000" b="0" i="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presentation </a:t>
            </a:r>
            <a:r>
              <a:rPr lang="en-US" sz="1000" b="0" i="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was funded by a grant from the United States Department of State. </a:t>
            </a:r>
            <a:endParaRPr lang="sr-Latn-BA" sz="1000" b="0" i="0" dirty="0">
              <a:solidFill>
                <a:schemeClr val="accent5">
                  <a:lumMod val="75000"/>
                </a:schemeClr>
              </a:solidFill>
              <a:effectLst/>
              <a:latin typeface="+mj-lt"/>
            </a:endParaRPr>
          </a:p>
          <a:p>
            <a:pPr algn="just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00" b="0" i="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The opinions, findings and conclusions stated herein are those of the author[s] and do not necessarily reflect those of the United States Department of State</a:t>
            </a:r>
            <a:endParaRPr lang="de-DE" altLang="de-DE" sz="1050" b="0" i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-1" y="6326625"/>
            <a:ext cx="9144000" cy="24584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-7097" y="561803"/>
            <a:ext cx="9144000" cy="24584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xmlns="" id="{D45A621A-6225-8587-DBB9-4658EEF2EC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8" t="12634" r="5690" b="13351"/>
          <a:stretch/>
        </p:blipFill>
        <p:spPr>
          <a:xfrm>
            <a:off x="8450474" y="23351"/>
            <a:ext cx="596018" cy="543195"/>
          </a:xfrm>
          <a:prstGeom prst="rect">
            <a:avLst/>
          </a:prstGeom>
        </p:spPr>
      </p:pic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xmlns="" id="{A28FBC45-365F-6207-0682-6147885B9C4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687" y="6368868"/>
            <a:ext cx="542351" cy="44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86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-1" y="6413795"/>
            <a:ext cx="9144000" cy="24584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18903" y="748303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611291" y="-2997"/>
            <a:ext cx="1532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400" b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Slide       </a:t>
            </a:r>
            <a:fld id="{9FB46654-4F14-448D-930F-98A7410E88FE}" type="slidenum">
              <a:rPr lang="en-US" sz="1400" b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pPr algn="ctr"/>
              <a:t>‹#›</a:t>
            </a:fld>
            <a:r>
              <a:rPr lang="sr-Latn-BA" sz="1400" b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  </a:t>
            </a:r>
            <a:endParaRPr lang="en-US" sz="14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-1" y="-2997"/>
            <a:ext cx="9144000" cy="307777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7942214" y="12391"/>
            <a:ext cx="1158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BA" sz="1200" b="0" dirty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t>slide  </a:t>
            </a:r>
            <a:fld id="{9FB46654-4F14-448D-930F-98A7410E88FE}" type="slidenum">
              <a:rPr lang="en-US" sz="1200" b="0" smtClean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pPr algn="r"/>
              <a:t>‹#›</a:t>
            </a:fld>
            <a:r>
              <a:rPr lang="sr-Latn-BA" sz="1200" b="0" dirty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t>    </a:t>
            </a:r>
            <a:endParaRPr lang="en-US" sz="1200" b="0" dirty="0">
              <a:solidFill>
                <a:schemeClr val="accent6">
                  <a:lumMod val="75000"/>
                </a:schemeClr>
              </a:solidFill>
              <a:effectLst/>
              <a:latin typeface="Gill Sans MT" panose="020B0502020104020203" pitchFamily="34" charset="0"/>
            </a:endParaRPr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xmlns="" id="{7F31E779-9FDE-0939-A67F-FB415A121C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8" t="12634" r="5690" b="13351"/>
          <a:stretch/>
        </p:blipFill>
        <p:spPr>
          <a:xfrm>
            <a:off x="4352986" y="6458796"/>
            <a:ext cx="438025" cy="39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402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-1" y="6413795"/>
            <a:ext cx="9144000" cy="24584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18903" y="748303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-1" y="-2997"/>
            <a:ext cx="914400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8E08C"/>
              </a:solidFill>
            </a:endParaRPr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xmlns="" id="{633B25A9-E799-C0BD-F097-14A0D6A208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8" t="12634" r="5690" b="13351"/>
          <a:stretch/>
        </p:blipFill>
        <p:spPr>
          <a:xfrm>
            <a:off x="4352986" y="6458796"/>
            <a:ext cx="438025" cy="399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A9169C0-A726-B5F4-BFE4-D26FBAC1C815}"/>
              </a:ext>
            </a:extLst>
          </p:cNvPr>
          <p:cNvSpPr txBox="1"/>
          <p:nvPr userDrawn="1"/>
        </p:nvSpPr>
        <p:spPr>
          <a:xfrm>
            <a:off x="7611291" y="-2997"/>
            <a:ext cx="1532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400" b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Slide       </a:t>
            </a:r>
            <a:fld id="{9FB46654-4F14-448D-930F-98A7410E88FE}" type="slidenum">
              <a:rPr lang="en-US" sz="1400" b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pPr algn="ctr"/>
              <a:t>‹#›</a:t>
            </a:fld>
            <a:r>
              <a:rPr lang="sr-Latn-BA" sz="1400" b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  </a:t>
            </a:r>
            <a:endParaRPr lang="en-US" sz="14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993B5EB-7458-A6B5-8A8F-5F8EF1FE36B4}"/>
              </a:ext>
            </a:extLst>
          </p:cNvPr>
          <p:cNvSpPr/>
          <p:nvPr userDrawn="1"/>
        </p:nvSpPr>
        <p:spPr>
          <a:xfrm>
            <a:off x="-1" y="-2997"/>
            <a:ext cx="9144000" cy="307777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7AD80B5-CAEF-9B22-3EE9-B5CE9B811607}"/>
              </a:ext>
            </a:extLst>
          </p:cNvPr>
          <p:cNvSpPr txBox="1"/>
          <p:nvPr userDrawn="1"/>
        </p:nvSpPr>
        <p:spPr>
          <a:xfrm>
            <a:off x="7942214" y="12391"/>
            <a:ext cx="1158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BA" sz="1200" b="0" dirty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t>slide  </a:t>
            </a:r>
            <a:fld id="{9FB46654-4F14-448D-930F-98A7410E88FE}" type="slidenum">
              <a:rPr lang="en-US" sz="1200" b="0" smtClean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pPr algn="r"/>
              <a:t>‹#›</a:t>
            </a:fld>
            <a:r>
              <a:rPr lang="sr-Latn-BA" sz="1200" b="0" dirty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t>    </a:t>
            </a:r>
            <a:endParaRPr lang="en-US" sz="1200" b="0" dirty="0">
              <a:solidFill>
                <a:schemeClr val="accent6">
                  <a:lumMod val="75000"/>
                </a:schemeClr>
              </a:solidFill>
              <a:effectLst/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673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-1" y="6413795"/>
            <a:ext cx="9144000" cy="24584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18903" y="748303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611291" y="-2997"/>
            <a:ext cx="1532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400" b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Slide       </a:t>
            </a:r>
            <a:fld id="{9FB46654-4F14-448D-930F-98A7410E88FE}" type="slidenum">
              <a:rPr lang="en-US" sz="1400" b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pPr algn="ctr"/>
              <a:t>‹#›</a:t>
            </a:fld>
            <a:r>
              <a:rPr lang="sr-Latn-BA" sz="1400" b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  </a:t>
            </a:r>
            <a:endParaRPr lang="en-US" sz="14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-1" y="-2997"/>
            <a:ext cx="9144000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7942214" y="12391"/>
            <a:ext cx="1158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BA" sz="1200" b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t>slide  </a:t>
            </a:r>
            <a:fld id="{9FB46654-4F14-448D-930F-98A7410E88FE}" type="slidenum">
              <a:rPr lang="en-US" sz="1200" b="0" smtClean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pPr algn="r"/>
              <a:t>‹#›</a:t>
            </a:fld>
            <a:r>
              <a:rPr lang="sr-Latn-BA" sz="1200" b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t>    </a:t>
            </a:r>
            <a:endParaRPr lang="en-US" sz="1200" b="0" dirty="0">
              <a:solidFill>
                <a:schemeClr val="accent6">
                  <a:lumMod val="75000"/>
                </a:schemeClr>
              </a:solidFill>
              <a:effectLst/>
              <a:latin typeface="Gill Sans MT" panose="020B0502020104020203" pitchFamily="34" charset="0"/>
            </a:endParaRPr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xmlns="" id="{A70E526A-2EF6-5A2E-9691-72DEB55832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8" t="12634" r="5690" b="13351"/>
          <a:stretch/>
        </p:blipFill>
        <p:spPr>
          <a:xfrm>
            <a:off x="4352986" y="6458796"/>
            <a:ext cx="438025" cy="39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561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-1" y="6413795"/>
            <a:ext cx="9144000" cy="24584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-1" y="-2997"/>
            <a:ext cx="9144000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1" y="6413795"/>
            <a:ext cx="9144000" cy="24584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914399" y="5223982"/>
            <a:ext cx="73151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A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griculture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G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raduates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R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ising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I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nnovation,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P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roduction and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R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esources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t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hrough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E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ntrepreneurial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N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etworking and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E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ducation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U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ptake </a:t>
            </a:r>
            <a:r>
              <a:rPr lang="en-US" sz="2000" b="1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R</a:t>
            </a:r>
            <a:r>
              <a:rPr lang="en-US" sz="2000" b="0" i="0" cap="small" baseline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ates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942214" y="12391"/>
            <a:ext cx="1158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BA" sz="1200" b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t>slide  </a:t>
            </a:r>
            <a:fld id="{9FB46654-4F14-448D-930F-98A7410E88FE}" type="slidenum">
              <a:rPr lang="en-US" sz="1200" b="0" smtClean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pPr algn="r"/>
              <a:t>‹#›</a:t>
            </a:fld>
            <a:r>
              <a:rPr lang="sr-Latn-BA" sz="1200" b="0">
                <a:solidFill>
                  <a:schemeClr val="accent6">
                    <a:lumMod val="75000"/>
                  </a:schemeClr>
                </a:solidFill>
                <a:effectLst/>
                <a:latin typeface="Gill Sans MT" panose="020B0502020104020203" pitchFamily="34" charset="0"/>
              </a:rPr>
              <a:t>    </a:t>
            </a:r>
            <a:endParaRPr lang="en-US" sz="1200" b="0" dirty="0">
              <a:solidFill>
                <a:schemeClr val="accent6">
                  <a:lumMod val="75000"/>
                </a:schemeClr>
              </a:solidFill>
              <a:effectLst/>
              <a:latin typeface="Gill Sans MT" panose="020B0502020104020203" pitchFamily="34" charset="0"/>
            </a:endParaRP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xmlns="" id="{C612BF0E-E3DD-28C6-3C65-4950826912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25" b="10361"/>
          <a:stretch/>
        </p:blipFill>
        <p:spPr>
          <a:xfrm>
            <a:off x="3354530" y="2662441"/>
            <a:ext cx="2277920" cy="177483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CC3685E-343C-B666-1F4C-88E8A9A58DD6}"/>
              </a:ext>
            </a:extLst>
          </p:cNvPr>
          <p:cNvSpPr txBox="1"/>
          <p:nvPr userDrawn="1"/>
        </p:nvSpPr>
        <p:spPr>
          <a:xfrm>
            <a:off x="2205181" y="4564399"/>
            <a:ext cx="4576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dirty="0">
                <a:solidFill>
                  <a:srgbClr val="009900"/>
                </a:solidFill>
                <a:effectLst/>
                <a:latin typeface="+mj-lt"/>
              </a:rPr>
              <a:t>AGRIPRENEUR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77BB53A-3C1A-95B2-391C-C328CDC676C6}"/>
              </a:ext>
            </a:extLst>
          </p:cNvPr>
          <p:cNvSpPr txBox="1"/>
          <p:nvPr userDrawn="1"/>
        </p:nvSpPr>
        <p:spPr>
          <a:xfrm>
            <a:off x="2283689" y="1074218"/>
            <a:ext cx="4576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r-Latn-BA" sz="2800" b="1" i="0" dirty="0">
                <a:solidFill>
                  <a:srgbClr val="009900"/>
                </a:solidFill>
                <a:effectLst/>
                <a:latin typeface="+mj-lt"/>
              </a:rPr>
              <a:t>Thank you for your attention!</a:t>
            </a:r>
            <a:endParaRPr lang="en-US" sz="2800" b="1" i="0" dirty="0">
              <a:solidFill>
                <a:srgbClr val="0099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513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30C56-6577-4AE9-8D70-265B6C00FB0C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ECE37-8562-4507-91EE-72D2BB25E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1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7" r:id="rId4"/>
    <p:sldLayoutId id="214748366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03123" y="2275840"/>
            <a:ext cx="8101780" cy="10711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3200" dirty="0" smtClean="0">
                <a:latin typeface="Palatino Linotype" panose="02040502050505030304" pitchFamily="18" charset="0"/>
              </a:rPr>
              <a:t>Finansijski aspekti upravljanja agribiznisom</a:t>
            </a:r>
            <a:endParaRPr lang="sr-Latn-BA" sz="3200" dirty="0">
              <a:latin typeface="Palatino Linotype" panose="0204050205050503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94968" y="4436028"/>
            <a:ext cx="8209935" cy="670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r-Latn-RS" sz="1600" b="1" dirty="0" smtClean="0">
                <a:latin typeface="Palatino Linotype" panose="02040502050505030304" pitchFamily="18" charset="0"/>
              </a:rPr>
              <a:t>Prof. dr Tamara Stojanović</a:t>
            </a:r>
            <a:endParaRPr lang="sr-Latn-BA" sz="1600" b="1" dirty="0">
              <a:latin typeface="Palatino Linotype" panose="0204050205050503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r-Latn-RS" sz="1400" i="1" dirty="0" smtClean="0">
                <a:latin typeface="Palatino Linotype" panose="02040502050505030304" pitchFamily="18" charset="0"/>
              </a:rPr>
              <a:t>Univerzitet u Banjoj Luci, Poljoprivredni fakultet</a:t>
            </a:r>
            <a:endParaRPr lang="en-US" sz="1400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70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202" y="346651"/>
            <a:ext cx="7886700" cy="909581"/>
          </a:xfrm>
        </p:spPr>
        <p:txBody>
          <a:bodyPr/>
          <a:lstStyle/>
          <a:p>
            <a:pPr algn="ctr"/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Analiza finansijskih izvještaja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4202" y="1401510"/>
            <a:ext cx="8221053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Analiza finansijskih izvještaja je aktivnost koja podrazumijeva stavljanje u odnos pojedinih iznosa iz finansijskih izvještaja.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Glavna </a:t>
            </a:r>
            <a:r>
              <a:rPr lang="sr-Latn-RS" sz="2000" dirty="0"/>
              <a:t>svrha jeste da se iz podataka sadržanih u finansijskim izvještajima izvuče informacija koja se može koristiti za analize i </a:t>
            </a:r>
            <a:r>
              <a:rPr lang="sr-Latn-RS" sz="2000" dirty="0" smtClean="0"/>
              <a:t>poređenja:</a:t>
            </a:r>
            <a:endParaRPr lang="sr-Latn-RS" sz="2000" dirty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kako </a:t>
            </a:r>
            <a:r>
              <a:rPr lang="sr-Latn-RS" sz="2000" dirty="0"/>
              <a:t>bi se projektovali i razumjeli trendovi u poslovanju, ali i</a:t>
            </a:r>
            <a:endParaRPr lang="sr-Latn-RS" sz="2000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kako </a:t>
            </a:r>
            <a:r>
              <a:rPr lang="sr-Latn-RS" sz="2000" dirty="0"/>
              <a:t>bi se napravila poređenja unutar i van vlastite djelatnosti.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Poređenjem </a:t>
            </a:r>
            <a:r>
              <a:rPr lang="sr-Latn-RS" sz="2000" dirty="0"/>
              <a:t>određenih finansijskih pokazatelja iz godine u godinu za istu firmu ili njihovim poređenjem sa drugim </a:t>
            </a:r>
            <a:r>
              <a:rPr lang="sr-Latn-RS" sz="2000" dirty="0" smtClean="0"/>
              <a:t>firmama, pomaže u: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mjerenju učinka  (rezultata poslovanja), i 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predviđanju </a:t>
            </a:r>
            <a:r>
              <a:rPr lang="sr-Latn-RS" sz="2000" dirty="0"/>
              <a:t>i planiranju budućih aktivnosti i rezultata.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Osim </a:t>
            </a:r>
            <a:r>
              <a:rPr lang="sr-Latn-RS" sz="2000" dirty="0"/>
              <a:t>toga, ove analize mogu pomoći u identifikovanju prednosti i slabosti poslovanja</a:t>
            </a:r>
            <a:r>
              <a:rPr lang="sr-Latn-RS" sz="2000" dirty="0" smtClean="0"/>
              <a:t>. </a:t>
            </a:r>
            <a:endParaRPr lang="sr-Latn-RS" sz="2000" dirty="0"/>
          </a:p>
        </p:txBody>
      </p:sp>
    </p:spTree>
    <p:extLst>
      <p:ext uri="{BB962C8B-B14F-4D97-AF65-F5344CB8AC3E}">
        <p14:creationId xmlns:p14="http://schemas.microsoft.com/office/powerpoint/2010/main" val="180083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78" y="397926"/>
            <a:ext cx="7886700" cy="1325563"/>
          </a:xfrm>
        </p:spPr>
        <p:txBody>
          <a:bodyPr/>
          <a:lstStyle/>
          <a:p>
            <a:pPr algn="ctr"/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Finansijski pokazatelji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1378" y="1723489"/>
            <a:ext cx="8221053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Najpopularnija tehnika analize jeste tzv. racio analiza, u kojoj se stavljaju u odnos </a:t>
            </a:r>
            <a:r>
              <a:rPr lang="sr-Latn-RS" sz="2000" dirty="0" smtClean="0"/>
              <a:t>određeni iznosi iz </a:t>
            </a:r>
            <a:r>
              <a:rPr lang="sr-Latn-RS" sz="2000" dirty="0"/>
              <a:t>bilansa stanja </a:t>
            </a:r>
            <a:r>
              <a:rPr lang="sr-Latn-RS" sz="2000" dirty="0" smtClean="0"/>
              <a:t>i bilansa </a:t>
            </a:r>
            <a:r>
              <a:rPr lang="sr-Latn-RS" sz="2000" dirty="0"/>
              <a:t>uspjeha.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Najčešće se radi </a:t>
            </a:r>
            <a:r>
              <a:rPr lang="sr-Latn-RS" sz="2000" dirty="0"/>
              <a:t>za više uzastopnih godina unutar iste </a:t>
            </a:r>
            <a:r>
              <a:rPr lang="sr-Latn-RS" sz="2000" dirty="0" smtClean="0"/>
              <a:t>firme ili </a:t>
            </a:r>
            <a:r>
              <a:rPr lang="sr-Latn-RS" sz="2000" dirty="0"/>
              <a:t>se vrše poređenja između jedne firme i drugih firmi iz iste </a:t>
            </a:r>
            <a:r>
              <a:rPr lang="sr-Latn-RS" sz="2000" dirty="0" smtClean="0"/>
              <a:t>djelatnosti: 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najvećeg </a:t>
            </a:r>
            <a:r>
              <a:rPr lang="sr-Latn-RS" dirty="0"/>
              <a:t>ili najboljeg </a:t>
            </a:r>
            <a:r>
              <a:rPr lang="sr-Latn-RS" dirty="0" smtClean="0"/>
              <a:t>konkurenta </a:t>
            </a:r>
            <a:r>
              <a:rPr lang="sr-Latn-RS" dirty="0"/>
              <a:t>ili </a:t>
            </a:r>
            <a:endParaRPr lang="sr-Latn-RS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sa </a:t>
            </a:r>
            <a:r>
              <a:rPr lang="sr-Latn-RS" dirty="0"/>
              <a:t>svim firmama tj. sa prosjekom date privredne grane.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Racija (pokazatelji) se obično dijele na sljedeće četiri grupe: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sr-Latn-R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Pokazatelji </a:t>
            </a:r>
            <a:r>
              <a:rPr lang="sr-Latn-R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profitabilnosti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sr-Latn-R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Pokazatelji </a:t>
            </a:r>
            <a:r>
              <a:rPr lang="sr-Latn-R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zaduženosti 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sr-Latn-R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Pokazatelji </a:t>
            </a:r>
            <a:r>
              <a:rPr lang="sr-Latn-R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likvidnosti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sr-Latn-R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Pokazatelji </a:t>
            </a:r>
            <a:r>
              <a:rPr lang="sr-Latn-R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efikasnosti</a:t>
            </a:r>
          </a:p>
          <a:p>
            <a:pPr>
              <a:spcAft>
                <a:spcPts val="600"/>
              </a:spcAft>
            </a:pPr>
            <a:endParaRPr lang="sr-Latn-RS" sz="2000" dirty="0" smtClean="0"/>
          </a:p>
        </p:txBody>
      </p:sp>
    </p:spTree>
    <p:extLst>
      <p:ext uri="{BB962C8B-B14F-4D97-AF65-F5344CB8AC3E}">
        <p14:creationId xmlns:p14="http://schemas.microsoft.com/office/powerpoint/2010/main" val="234696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78" y="397926"/>
            <a:ext cx="7886700" cy="1325563"/>
          </a:xfrm>
        </p:spPr>
        <p:txBody>
          <a:bodyPr/>
          <a:lstStyle/>
          <a:p>
            <a:pPr algn="ctr"/>
            <a:r>
              <a:rPr lang="sr-Latn-R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Pokazatelji profitabilnosti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1378" y="1723489"/>
            <a:ext cx="822105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Ovi pokazatelji služe da se procijeni </a:t>
            </a:r>
            <a:r>
              <a:rPr lang="sr-Latn-RS" sz="2000" dirty="0"/>
              <a:t>sposobnost firme da stvara </a:t>
            </a:r>
            <a:r>
              <a:rPr lang="sr-Latn-RS" sz="2000" dirty="0" smtClean="0"/>
              <a:t>dobit, tj. profit</a:t>
            </a:r>
            <a:r>
              <a:rPr lang="sr-Latn-RS" sz="2000" dirty="0"/>
              <a:t>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Generalno </a:t>
            </a:r>
            <a:r>
              <a:rPr lang="sr-Latn-RS" sz="2000" dirty="0"/>
              <a:t>je mišljenje da što je ovaj racio veći, to je biznis uspješniji.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Postoji </a:t>
            </a:r>
            <a:r>
              <a:rPr lang="sr-Latn-RS" sz="2000" dirty="0"/>
              <a:t>više pokazatelja profitabilnosti, ali ćemo se mi fokusirati samo na nekoliko ključnih: </a:t>
            </a:r>
            <a:endParaRPr lang="sr-Latn-RS" sz="2000" dirty="0" smtClean="0"/>
          </a:p>
          <a:p>
            <a:pPr marL="971550" lvl="1" indent="-514350">
              <a:spcAft>
                <a:spcPts val="600"/>
              </a:spcAft>
              <a:buFont typeface="+mj-lt"/>
              <a:buAutoNum type="romanUcPeriod"/>
            </a:pPr>
            <a:r>
              <a:rPr lang="sr-Latn-RS" sz="2000" i="1" dirty="0" smtClean="0"/>
              <a:t>Stopa </a:t>
            </a:r>
            <a:r>
              <a:rPr lang="sr-Latn-RS" sz="2000" i="1" dirty="0"/>
              <a:t>bruto marže </a:t>
            </a:r>
            <a:endParaRPr lang="sr-Latn-RS" sz="2000" i="1" dirty="0" smtClean="0"/>
          </a:p>
          <a:p>
            <a:pPr marL="971550" lvl="1" indent="-514350">
              <a:spcAft>
                <a:spcPts val="600"/>
              </a:spcAft>
              <a:buFont typeface="+mj-lt"/>
              <a:buAutoNum type="romanUcPeriod"/>
            </a:pPr>
            <a:r>
              <a:rPr lang="sr-Latn-RS" sz="2000" i="1" dirty="0"/>
              <a:t>Stopa poslovne dobiti</a:t>
            </a:r>
            <a:r>
              <a:rPr lang="sr-Latn-RS" sz="2000" dirty="0"/>
              <a:t> </a:t>
            </a:r>
            <a:endParaRPr lang="sr-Latn-RS" sz="2000" dirty="0" smtClean="0"/>
          </a:p>
          <a:p>
            <a:pPr marL="971550" lvl="1" indent="-514350">
              <a:spcAft>
                <a:spcPts val="600"/>
              </a:spcAft>
              <a:buFont typeface="+mj-lt"/>
              <a:buAutoNum type="romanUcPeriod"/>
            </a:pPr>
            <a:r>
              <a:rPr lang="sr-Latn-RS" sz="2000" i="1" dirty="0"/>
              <a:t>Stopa neto </a:t>
            </a:r>
            <a:r>
              <a:rPr lang="sr-Latn-RS" sz="2000" i="1" dirty="0" smtClean="0"/>
              <a:t>dobiti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romanUcPeriod"/>
            </a:pPr>
            <a:r>
              <a:rPr lang="sr-Latn-RS" sz="2000" i="1" dirty="0"/>
              <a:t>Prinos na imovinu</a:t>
            </a:r>
            <a:r>
              <a:rPr lang="sr-Latn-RS" sz="2000" dirty="0"/>
              <a:t> (eng. Return on Assets – ROA</a:t>
            </a:r>
            <a:r>
              <a:rPr lang="sr-Latn-RS" sz="2000" dirty="0" smtClean="0"/>
              <a:t>)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romanUcPeriod"/>
            </a:pPr>
            <a:r>
              <a:rPr lang="sr-Latn-RS" sz="2000" i="1" dirty="0" smtClean="0"/>
              <a:t>Prinos </a:t>
            </a:r>
            <a:r>
              <a:rPr lang="sr-Latn-RS" sz="2000" i="1" dirty="0"/>
              <a:t>na kapital </a:t>
            </a:r>
            <a:r>
              <a:rPr lang="sr-Latn-RS" sz="2000" dirty="0"/>
              <a:t>(eng. Return on Equity – ROE)</a:t>
            </a:r>
            <a:endParaRPr lang="sr-Latn-RS" sz="2000" dirty="0" smtClean="0"/>
          </a:p>
          <a:p>
            <a:pPr>
              <a:spcAft>
                <a:spcPts val="600"/>
              </a:spcAft>
            </a:pPr>
            <a:endParaRPr lang="sr-Latn-RS" sz="2000" dirty="0" smtClean="0"/>
          </a:p>
        </p:txBody>
      </p:sp>
    </p:spTree>
    <p:extLst>
      <p:ext uri="{BB962C8B-B14F-4D97-AF65-F5344CB8AC3E}">
        <p14:creationId xmlns:p14="http://schemas.microsoft.com/office/powerpoint/2010/main" val="178801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78" y="397926"/>
            <a:ext cx="7886700" cy="1325563"/>
          </a:xfrm>
        </p:spPr>
        <p:txBody>
          <a:bodyPr/>
          <a:lstStyle/>
          <a:p>
            <a:pPr algn="ctr"/>
            <a:r>
              <a:rPr lang="sr-Latn-R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Pokazatelji </a:t>
            </a:r>
            <a:r>
              <a:rPr lang="sr-Latn-R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profitabilnosti –    Stopa bruto marže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1378" y="1723489"/>
            <a:ext cx="8221053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Bruto marža je iznos koji se dobija kao razlika između prihoda od prodaje i troškova prodate robe, i praktično predstavlja maržu (razliku u cijeni) ostvarenu prodajom.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Kada </a:t>
            </a:r>
            <a:r>
              <a:rPr lang="sr-Latn-RS" sz="2000" dirty="0"/>
              <a:t>bruto maržu stavimo u odnos sa ukupnim prihodima od prodaje, dobijamo procenat bruto marže koji pokazuje koliko se marže ostvari na 1 KM prodatih proizvoda. </a:t>
            </a:r>
            <a:endParaRPr lang="sr-Latn-RS" sz="2000" dirty="0" smtClean="0"/>
          </a:p>
          <a:p>
            <a:pPr>
              <a:spcAft>
                <a:spcPts val="600"/>
              </a:spcAft>
            </a:pP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20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U našem primjeru </a:t>
            </a:r>
            <a:r>
              <a:rPr lang="sr-Latn-RS" sz="2000" dirty="0" smtClean="0"/>
              <a:t>vidimo da </a:t>
            </a:r>
            <a:r>
              <a:rPr lang="sr-Latn-RS" sz="2000" dirty="0"/>
              <a:t>se na svaku </a:t>
            </a:r>
            <a:r>
              <a:rPr lang="sr-Latn-RS" sz="2000" dirty="0" smtClean="0"/>
              <a:t>zarađenu </a:t>
            </a:r>
            <a:r>
              <a:rPr lang="sr-Latn-RS" sz="2000" dirty="0"/>
              <a:t>1 KM </a:t>
            </a:r>
            <a:r>
              <a:rPr lang="sr-Latn-RS" sz="2000" dirty="0" smtClean="0"/>
              <a:t>prodajom, </a:t>
            </a:r>
            <a:r>
              <a:rPr lang="sr-Latn-RS" sz="2000" dirty="0"/>
              <a:t>zaradi </a:t>
            </a:r>
            <a:r>
              <a:rPr lang="sr-Latn-RS" sz="2000" dirty="0" smtClean="0"/>
              <a:t>0,325 </a:t>
            </a:r>
            <a:r>
              <a:rPr lang="sr-Latn-RS" sz="2000" dirty="0"/>
              <a:t>KM </a:t>
            </a:r>
            <a:r>
              <a:rPr lang="sr-Latn-RS" sz="2000" dirty="0" smtClean="0"/>
              <a:t>bruto marže. Skoro 1/3 ostvarenih prihoda od prodaje ostaje za pokriće svih ostalih troškova poslovanja. </a:t>
            </a:r>
            <a:r>
              <a:rPr lang="sr-Latn-RS" sz="2000" dirty="0"/>
              <a:t>Ovo je jako dobar pokazatelj!</a:t>
            </a:r>
            <a:endParaRPr lang="sr-Latn-RS" sz="2000" dirty="0" smtClean="0"/>
          </a:p>
          <a:p>
            <a:pPr>
              <a:spcAft>
                <a:spcPts val="600"/>
              </a:spcAft>
            </a:pPr>
            <a:endParaRPr lang="sr-Latn-RS" sz="20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5022041" y="2620913"/>
            <a:ext cx="4188940" cy="4237087"/>
            <a:chOff x="5004949" y="2599982"/>
            <a:chExt cx="4188940" cy="4237087"/>
          </a:xfrm>
        </p:grpSpPr>
        <p:grpSp>
          <p:nvGrpSpPr>
            <p:cNvPr id="19" name="Group 18"/>
            <p:cNvGrpSpPr/>
            <p:nvPr/>
          </p:nvGrpSpPr>
          <p:grpSpPr>
            <a:xfrm>
              <a:off x="5017767" y="2599982"/>
              <a:ext cx="4176122" cy="4237087"/>
              <a:chOff x="4842579" y="2009888"/>
              <a:chExt cx="4176122" cy="4237087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879650" y="2102264"/>
                <a:ext cx="4101980" cy="414471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4842579" y="2009888"/>
                <a:ext cx="4176122" cy="4237087"/>
                <a:chOff x="4489316" y="2009889"/>
                <a:chExt cx="4176122" cy="4237087"/>
              </a:xfrm>
            </p:grpSpPr>
            <p:pic>
              <p:nvPicPr>
                <p:cNvPr id="10" name="Picture 9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489316" y="2009889"/>
                  <a:ext cx="4176122" cy="4237087"/>
                </a:xfrm>
                <a:prstGeom prst="rect">
                  <a:avLst/>
                </a:prstGeom>
              </p:spPr>
            </p:pic>
            <p:sp>
              <p:nvSpPr>
                <p:cNvPr id="13" name="Notched Right Arrow 12"/>
                <p:cNvSpPr/>
                <p:nvPr/>
              </p:nvSpPr>
              <p:spPr>
                <a:xfrm>
                  <a:off x="7016096" y="3872801"/>
                  <a:ext cx="846034" cy="375283"/>
                </a:xfrm>
                <a:prstGeom prst="notchedRightArrow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" name="Curved Left Arrow 5"/>
            <p:cNvSpPr/>
            <p:nvPr/>
          </p:nvSpPr>
          <p:spPr>
            <a:xfrm rot="10800000">
              <a:off x="5004949" y="4084598"/>
              <a:ext cx="264874" cy="633928"/>
            </a:xfrm>
            <a:prstGeom prst="curved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680" y="3791852"/>
            <a:ext cx="11442818" cy="52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96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78" y="397926"/>
            <a:ext cx="7886700" cy="1325563"/>
          </a:xfrm>
        </p:spPr>
        <p:txBody>
          <a:bodyPr/>
          <a:lstStyle/>
          <a:p>
            <a:pPr algn="ctr"/>
            <a:r>
              <a:rPr lang="sr-Latn-R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Pokazatelji </a:t>
            </a:r>
            <a:r>
              <a:rPr lang="sr-Latn-R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profitabilnosti –    Stopa poslovne dobiti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1378" y="1723489"/>
            <a:ext cx="8221053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Poslovna dobit je iznos dobiti koji firma ostvaruje obavljanjem svoje osnovne djelatnosti.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Stopa </a:t>
            </a:r>
            <a:r>
              <a:rPr lang="sr-Latn-RS" sz="2000" dirty="0"/>
              <a:t>poslovne dobiti se izračunava dijeljenjem ove dobiti sa prihodima od prodaje i izražava se u procentima.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Daje </a:t>
            </a:r>
            <a:r>
              <a:rPr lang="sr-Latn-RS" sz="2000" dirty="0"/>
              <a:t>jasniju sliku profitabilnosti firme u odnosu na bruto maržu, jer pored troškova prodatih proizvoda, svaka firma ima i druge troškove iz poslovanja koje treba da pokrije, a ovaj pokazatelj pokazuje kolika je sposobnost firme da pokrije i te ostale poslovne rashode. </a:t>
            </a:r>
            <a:endParaRPr lang="sr-Latn-RS" sz="2000" dirty="0" smtClean="0"/>
          </a:p>
          <a:p>
            <a:pPr>
              <a:spcAft>
                <a:spcPts val="600"/>
              </a:spcAft>
            </a:pP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20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U našem primjeru </a:t>
            </a:r>
            <a:r>
              <a:rPr lang="sr-Latn-RS" sz="2000" dirty="0" smtClean="0"/>
              <a:t>vidimo da </a:t>
            </a:r>
            <a:r>
              <a:rPr lang="sr-Latn-RS" sz="2000" dirty="0"/>
              <a:t>se na svaku </a:t>
            </a:r>
            <a:r>
              <a:rPr lang="sr-Latn-RS" sz="2000" dirty="0" smtClean="0"/>
              <a:t>zarađenu </a:t>
            </a:r>
            <a:r>
              <a:rPr lang="sr-Latn-RS" sz="2000" dirty="0"/>
              <a:t>1 KM </a:t>
            </a:r>
            <a:r>
              <a:rPr lang="sr-Latn-RS" sz="2000" dirty="0" smtClean="0"/>
              <a:t>prodajom, </a:t>
            </a:r>
            <a:r>
              <a:rPr lang="sr-Latn-RS" sz="2000" dirty="0"/>
              <a:t>zaradi </a:t>
            </a:r>
            <a:r>
              <a:rPr lang="sr-Latn-RS" sz="2000" dirty="0" smtClean="0"/>
              <a:t>0,298 </a:t>
            </a:r>
            <a:r>
              <a:rPr lang="sr-Latn-RS" sz="2000" dirty="0"/>
              <a:t>KM </a:t>
            </a:r>
            <a:r>
              <a:rPr lang="sr-Latn-RS" sz="2000" dirty="0" smtClean="0"/>
              <a:t>poslovne dobiti. Skoro 29,8% ostvarenih prihoda od prodaje ostaje za pokriće ostalih neposlovnih troškova i za samog vlasnika. </a:t>
            </a:r>
          </a:p>
          <a:p>
            <a:pPr>
              <a:spcAft>
                <a:spcPts val="600"/>
              </a:spcAft>
            </a:pPr>
            <a:endParaRPr lang="sr-Latn-RS" sz="20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4980698" y="2668006"/>
            <a:ext cx="4188940" cy="4237087"/>
            <a:chOff x="5004949" y="2599982"/>
            <a:chExt cx="4188940" cy="4237087"/>
          </a:xfrm>
        </p:grpSpPr>
        <p:grpSp>
          <p:nvGrpSpPr>
            <p:cNvPr id="19" name="Group 18"/>
            <p:cNvGrpSpPr/>
            <p:nvPr/>
          </p:nvGrpSpPr>
          <p:grpSpPr>
            <a:xfrm>
              <a:off x="5017767" y="2599982"/>
              <a:ext cx="4176122" cy="4237087"/>
              <a:chOff x="4842579" y="2009888"/>
              <a:chExt cx="4176122" cy="4237087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879650" y="2102264"/>
                <a:ext cx="4101980" cy="414471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4842579" y="2009888"/>
                <a:ext cx="4176122" cy="4237087"/>
                <a:chOff x="4489316" y="2009889"/>
                <a:chExt cx="4176122" cy="4237087"/>
              </a:xfrm>
            </p:grpSpPr>
            <p:pic>
              <p:nvPicPr>
                <p:cNvPr id="10" name="Picture 9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489316" y="2009889"/>
                  <a:ext cx="4176122" cy="4237087"/>
                </a:xfrm>
                <a:prstGeom prst="rect">
                  <a:avLst/>
                </a:prstGeom>
              </p:spPr>
            </p:pic>
            <p:sp>
              <p:nvSpPr>
                <p:cNvPr id="13" name="Notched Right Arrow 12"/>
                <p:cNvSpPr/>
                <p:nvPr/>
              </p:nvSpPr>
              <p:spPr>
                <a:xfrm>
                  <a:off x="7096373" y="4840867"/>
                  <a:ext cx="846034" cy="375283"/>
                </a:xfrm>
                <a:prstGeom prst="notchedRightArrow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" name="Curved Left Arrow 5"/>
            <p:cNvSpPr/>
            <p:nvPr/>
          </p:nvSpPr>
          <p:spPr>
            <a:xfrm rot="10800000">
              <a:off x="5004949" y="4084598"/>
              <a:ext cx="264874" cy="1537000"/>
            </a:xfrm>
            <a:prstGeom prst="curved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683" y="4579087"/>
            <a:ext cx="9041730" cy="41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11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78" y="397926"/>
            <a:ext cx="7886700" cy="1325563"/>
          </a:xfrm>
        </p:spPr>
        <p:txBody>
          <a:bodyPr/>
          <a:lstStyle/>
          <a:p>
            <a:pPr algn="ctr"/>
            <a:r>
              <a:rPr lang="sr-Latn-R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Pokazatelji </a:t>
            </a:r>
            <a:r>
              <a:rPr lang="sr-Latn-R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profitabilnosti –    Stopa neto dobiti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1378" y="1723489"/>
            <a:ext cx="822105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Neto dobit je razlika između ukupnih prihoda i ukupnih rashoda i rezultat je svih aktivnosti date firme.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Stopa </a:t>
            </a:r>
            <a:r>
              <a:rPr lang="sr-Latn-RS" sz="2000" dirty="0"/>
              <a:t>neto dobiti se izračunava dijeljenjem neto dobiti sa prihodima od prodaje i izražava se u procentima.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Ovaj </a:t>
            </a:r>
            <a:r>
              <a:rPr lang="sr-Latn-RS" sz="2000" dirty="0"/>
              <a:t>pokazatelj ukazuje na sposobnost firme da pokrije sve troškove i zaradi dobit koja ostaje vlasnicima za raspodjelu.</a:t>
            </a:r>
            <a:endParaRPr lang="sr-Latn-RS" sz="2000" dirty="0" smtClean="0"/>
          </a:p>
          <a:p>
            <a:pPr>
              <a:spcAft>
                <a:spcPts val="600"/>
              </a:spcAft>
            </a:pPr>
            <a:endParaRPr lang="sr-Latn-RS" sz="20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Ovaj pokazatelj govori da od svake 1 KM ostvarene prodajom, nakon što se pokriju svi troškovi i plati porez državi, vlasnicima ostaje 0,26 KM, tj. 26,2</a:t>
            </a:r>
            <a:r>
              <a:rPr lang="sr-Latn-RS" sz="2000" dirty="0" smtClean="0"/>
              <a:t>%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Odličan pokazatelj!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888194" y="2668006"/>
            <a:ext cx="4281444" cy="4329463"/>
            <a:chOff x="4912445" y="2599982"/>
            <a:chExt cx="4281444" cy="4329463"/>
          </a:xfrm>
        </p:grpSpPr>
        <p:grpSp>
          <p:nvGrpSpPr>
            <p:cNvPr id="19" name="Group 18"/>
            <p:cNvGrpSpPr/>
            <p:nvPr/>
          </p:nvGrpSpPr>
          <p:grpSpPr>
            <a:xfrm>
              <a:off x="5017767" y="2599982"/>
              <a:ext cx="4176122" cy="4329463"/>
              <a:chOff x="4842579" y="2009888"/>
              <a:chExt cx="4176122" cy="4329463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879650" y="2102264"/>
                <a:ext cx="4101980" cy="414471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4842579" y="2009888"/>
                <a:ext cx="4176122" cy="4329463"/>
                <a:chOff x="4489316" y="2009889"/>
                <a:chExt cx="4176122" cy="4329463"/>
              </a:xfrm>
            </p:grpSpPr>
            <p:pic>
              <p:nvPicPr>
                <p:cNvPr id="10" name="Picture 9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489316" y="2009889"/>
                  <a:ext cx="4176122" cy="4237087"/>
                </a:xfrm>
                <a:prstGeom prst="rect">
                  <a:avLst/>
                </a:prstGeom>
              </p:spPr>
            </p:pic>
            <p:sp>
              <p:nvSpPr>
                <p:cNvPr id="13" name="Notched Right Arrow 12"/>
                <p:cNvSpPr/>
                <p:nvPr/>
              </p:nvSpPr>
              <p:spPr>
                <a:xfrm>
                  <a:off x="7079282" y="5964069"/>
                  <a:ext cx="846034" cy="375283"/>
                </a:xfrm>
                <a:prstGeom prst="notchedRightArrow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" name="Curved Left Arrow 5"/>
            <p:cNvSpPr/>
            <p:nvPr/>
          </p:nvSpPr>
          <p:spPr>
            <a:xfrm rot="10800000">
              <a:off x="4912445" y="4084596"/>
              <a:ext cx="357378" cy="2615647"/>
            </a:xfrm>
            <a:prstGeom prst="curved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811" y="3894386"/>
            <a:ext cx="10280454" cy="516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66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78" y="397926"/>
            <a:ext cx="7886700" cy="1325563"/>
          </a:xfrm>
        </p:spPr>
        <p:txBody>
          <a:bodyPr/>
          <a:lstStyle/>
          <a:p>
            <a:pPr algn="ctr"/>
            <a:r>
              <a:rPr lang="sr-Latn-R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Pokazatelji </a:t>
            </a:r>
            <a:r>
              <a:rPr lang="sr-Latn-R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profitabilnosti –    Prinos na imovinu (ROA)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1378" y="1723489"/>
            <a:ext cx="822105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Pokazuje koliki je potencijal imovine da stvara dobit.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Obično </a:t>
            </a:r>
            <a:r>
              <a:rPr lang="sr-Latn-RS" sz="2000" dirty="0"/>
              <a:t>se računa stavljanjem u odnos neto dobiti i ukupne imovine: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20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Prinos na ukupnu imovinu je ključan za procjenu da li se isplati uzimati kredit od banke ili </a:t>
            </a:r>
            <a:r>
              <a:rPr lang="sr-Latn-RS" sz="2000" dirty="0" smtClean="0"/>
              <a:t>ne: 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Pravilo 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finansijske poluge glasi da ’</a:t>
            </a:r>
            <a:r>
              <a:rPr lang="sr-Latn-R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ako je ROA veća od kamatne stope, onda se isplati zaduživati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jer svaka uložena 1 KM u posao donosi veći prinos od iznosa kamate koja se mora platiti banci i time se još više uvećava dobit iz poslovanja. </a:t>
            </a:r>
            <a:endParaRPr lang="sr-Latn-R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Međutim</a:t>
            </a: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ukoliko </a:t>
            </a:r>
            <a:r>
              <a:rPr lang="sr-Latn-R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ROA manja od kamatne stope, onda zaduživanje nikako nije povoljno i samo će dovesti do smanjenja dobiti, dok na kraju ne odvede firmu u </a:t>
            </a:r>
            <a:r>
              <a:rPr lang="sr-Latn-R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gubitak!!!</a:t>
            </a:r>
            <a:r>
              <a:rPr lang="sr-Latn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4993574" y="2197895"/>
            <a:ext cx="4176122" cy="4314823"/>
            <a:chOff x="4842579" y="2009888"/>
            <a:chExt cx="4176122" cy="4314823"/>
          </a:xfrm>
        </p:grpSpPr>
        <p:sp>
          <p:nvSpPr>
            <p:cNvPr id="9" name="Rectangle 8"/>
            <p:cNvSpPr/>
            <p:nvPr/>
          </p:nvSpPr>
          <p:spPr>
            <a:xfrm>
              <a:off x="4879650" y="2102264"/>
              <a:ext cx="4101980" cy="41447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4842579" y="2009888"/>
              <a:ext cx="4176122" cy="4314823"/>
              <a:chOff x="4489316" y="2009889"/>
              <a:chExt cx="4176122" cy="4314823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489316" y="2009889"/>
                <a:ext cx="4176122" cy="4237087"/>
              </a:xfrm>
              <a:prstGeom prst="rect">
                <a:avLst/>
              </a:prstGeom>
            </p:spPr>
          </p:pic>
          <p:sp>
            <p:nvSpPr>
              <p:cNvPr id="13" name="Notched Right Arrow 12"/>
              <p:cNvSpPr/>
              <p:nvPr/>
            </p:nvSpPr>
            <p:spPr>
              <a:xfrm>
                <a:off x="7144283" y="5949429"/>
                <a:ext cx="846034" cy="375283"/>
              </a:xfrm>
              <a:prstGeom prst="notchedRight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5063112" y="3124388"/>
            <a:ext cx="4069513" cy="2384100"/>
            <a:chOff x="4753380" y="2738069"/>
            <a:chExt cx="4069513" cy="2384100"/>
          </a:xfrm>
        </p:grpSpPr>
        <p:grpSp>
          <p:nvGrpSpPr>
            <p:cNvPr id="6" name="Group 5"/>
            <p:cNvGrpSpPr/>
            <p:nvPr/>
          </p:nvGrpSpPr>
          <p:grpSpPr>
            <a:xfrm>
              <a:off x="4753380" y="2738069"/>
              <a:ext cx="4069513" cy="2301133"/>
              <a:chOff x="4753380" y="2832072"/>
              <a:chExt cx="4069513" cy="230113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4753380" y="2832072"/>
                <a:ext cx="4069513" cy="230113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77109" y="2832072"/>
                <a:ext cx="4045784" cy="2301133"/>
              </a:xfrm>
              <a:prstGeom prst="rect">
                <a:avLst/>
              </a:prstGeom>
            </p:spPr>
          </p:pic>
        </p:grpSp>
        <p:sp>
          <p:nvSpPr>
            <p:cNvPr id="21" name="Notched Right Arrow 20"/>
            <p:cNvSpPr/>
            <p:nvPr/>
          </p:nvSpPr>
          <p:spPr>
            <a:xfrm>
              <a:off x="7216027" y="4746886"/>
              <a:ext cx="846034" cy="375283"/>
            </a:xfrm>
            <a:prstGeom prst="notched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6408" y="2589180"/>
            <a:ext cx="9932589" cy="498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79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78" y="397926"/>
            <a:ext cx="7886700" cy="1325563"/>
          </a:xfrm>
        </p:spPr>
        <p:txBody>
          <a:bodyPr/>
          <a:lstStyle/>
          <a:p>
            <a:pPr algn="ctr"/>
            <a:r>
              <a:rPr lang="sr-Latn-R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Pokazatelji </a:t>
            </a:r>
            <a:r>
              <a:rPr lang="sr-Latn-R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profitabilnosti –    Prinos na kapital (ROE)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1378" y="1723489"/>
            <a:ext cx="822105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Ovi pokazatelji se izračunavaju kako bi se procijenila sposobnost firme da stvara </a:t>
            </a:r>
            <a:r>
              <a:rPr lang="sr-Latn-RS" sz="2000" dirty="0" smtClean="0"/>
              <a:t>dobit, tj. profit</a:t>
            </a:r>
            <a:r>
              <a:rPr lang="sr-Latn-RS" sz="2000" dirty="0"/>
              <a:t>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Pokazuje koliko se na svaku 1 KM vlastitog kapitala ostvaruje neto dobiti. Izračunava se stavljanjem u odnos neto dobiti i ukupnog vlastitog kapitala</a:t>
            </a:r>
            <a:r>
              <a:rPr lang="sr-Latn-RS" sz="2000" dirty="0" smtClean="0"/>
              <a:t>:</a:t>
            </a:r>
          </a:p>
          <a:p>
            <a:pPr>
              <a:spcAft>
                <a:spcPts val="600"/>
              </a:spcAft>
            </a:pP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20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U našem primjeru nam ROE govori da se na svaku uloženu 1 KM kapitala, zaradi 0,215 KM dobiti. Znači da je povrat na uloženu 1 KM vlasniku, 21,5%. Ovo je jako dobar pokazatelj!</a:t>
            </a:r>
            <a:endParaRPr lang="sr-Latn-RS" sz="2000" dirty="0" smtClean="0"/>
          </a:p>
          <a:p>
            <a:pPr>
              <a:spcAft>
                <a:spcPts val="600"/>
              </a:spcAft>
            </a:pPr>
            <a:endParaRPr lang="sr-Latn-RS" sz="20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770" y="3444144"/>
            <a:ext cx="9917440" cy="498230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4716309" y="1967159"/>
            <a:ext cx="4176122" cy="4314823"/>
            <a:chOff x="4842579" y="2009888"/>
            <a:chExt cx="4176122" cy="4314823"/>
          </a:xfrm>
        </p:grpSpPr>
        <p:sp>
          <p:nvSpPr>
            <p:cNvPr id="9" name="Rectangle 8"/>
            <p:cNvSpPr/>
            <p:nvPr/>
          </p:nvSpPr>
          <p:spPr>
            <a:xfrm>
              <a:off x="4879650" y="2102264"/>
              <a:ext cx="4101980" cy="41447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4842579" y="2009888"/>
              <a:ext cx="4176122" cy="4314823"/>
              <a:chOff x="4489316" y="2009889"/>
              <a:chExt cx="4176122" cy="4314823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89316" y="2009889"/>
                <a:ext cx="4176122" cy="4237087"/>
              </a:xfrm>
              <a:prstGeom prst="rect">
                <a:avLst/>
              </a:prstGeom>
            </p:spPr>
          </p:pic>
          <p:sp>
            <p:nvSpPr>
              <p:cNvPr id="13" name="Notched Right Arrow 12"/>
              <p:cNvSpPr/>
              <p:nvPr/>
            </p:nvSpPr>
            <p:spPr>
              <a:xfrm>
                <a:off x="7144283" y="5949429"/>
                <a:ext cx="846034" cy="375283"/>
              </a:xfrm>
              <a:prstGeom prst="notchedRight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5195842" y="2798320"/>
            <a:ext cx="3627051" cy="2311017"/>
            <a:chOff x="5195842" y="2798320"/>
            <a:chExt cx="3627051" cy="2311017"/>
          </a:xfrm>
        </p:grpSpPr>
        <p:sp>
          <p:nvSpPr>
            <p:cNvPr id="15" name="Rectangle 14"/>
            <p:cNvSpPr/>
            <p:nvPr/>
          </p:nvSpPr>
          <p:spPr>
            <a:xfrm>
              <a:off x="5195842" y="2832073"/>
              <a:ext cx="3627051" cy="217648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5195842" y="2798320"/>
              <a:ext cx="3563170" cy="2311017"/>
              <a:chOff x="4879650" y="2757397"/>
              <a:chExt cx="3563170" cy="2311017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79650" y="2757397"/>
                <a:ext cx="3563170" cy="2210237"/>
              </a:xfrm>
              <a:prstGeom prst="rect">
                <a:avLst/>
              </a:prstGeom>
            </p:spPr>
          </p:pic>
          <p:sp>
            <p:nvSpPr>
              <p:cNvPr id="17" name="Notched Right Arrow 16"/>
              <p:cNvSpPr/>
              <p:nvPr/>
            </p:nvSpPr>
            <p:spPr>
              <a:xfrm>
                <a:off x="7177713" y="4693131"/>
                <a:ext cx="846034" cy="375283"/>
              </a:xfrm>
              <a:prstGeom prst="notchedRight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5934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78" y="397926"/>
            <a:ext cx="7886700" cy="1325563"/>
          </a:xfrm>
        </p:spPr>
        <p:txBody>
          <a:bodyPr/>
          <a:lstStyle/>
          <a:p>
            <a:pPr algn="ctr"/>
            <a:r>
              <a:rPr lang="sr-Latn-R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sr-Latn-R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Pokazatelji </a:t>
            </a:r>
            <a:r>
              <a:rPr lang="sr-Latn-R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zaduženosti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1378" y="1723489"/>
            <a:ext cx="8221053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Ovim pokazateljima se procjenjuje sposobnost firme da izmiri svoje finansijske obaveze.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Glavni </a:t>
            </a:r>
            <a:r>
              <a:rPr lang="sr-Latn-RS" sz="2000" dirty="0"/>
              <a:t>elementi koji se uzimaju u obzir su: dug (obaveze), kapital, imovina i troškovi kamata.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Postoje </a:t>
            </a:r>
            <a:r>
              <a:rPr lang="sr-Latn-RS" sz="2000" dirty="0"/>
              <a:t>dva glavna pokazatelja zaduženosti: </a:t>
            </a:r>
            <a:endParaRPr lang="sr-Latn-RS" sz="2000" dirty="0" smtClean="0"/>
          </a:p>
          <a:p>
            <a:pPr marL="971550" lvl="1" indent="-514350">
              <a:spcAft>
                <a:spcPts val="600"/>
              </a:spcAft>
              <a:buFont typeface="+mj-lt"/>
              <a:buAutoNum type="romanUcPeriod"/>
            </a:pPr>
            <a:r>
              <a:rPr lang="pl-PL" sz="2000" i="1" dirty="0" smtClean="0"/>
              <a:t>odnos </a:t>
            </a:r>
            <a:r>
              <a:rPr lang="pl-PL" sz="2000" i="1" dirty="0"/>
              <a:t>duga i kapitala, te </a:t>
            </a:r>
            <a:r>
              <a:rPr lang="sr-Latn-RS" sz="2000" dirty="0" smtClean="0"/>
              <a:t> 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romanUcPeriod"/>
            </a:pPr>
            <a:r>
              <a:rPr lang="sr-Latn-RS" sz="2000" i="1" dirty="0"/>
              <a:t>koeficijent pokrića kamata</a:t>
            </a:r>
            <a:r>
              <a:rPr lang="sr-Latn-RS" sz="2000" i="1" dirty="0" smtClean="0"/>
              <a:t>.</a:t>
            </a:r>
          </a:p>
          <a:p>
            <a:pPr>
              <a:spcAft>
                <a:spcPts val="600"/>
              </a:spcAft>
            </a:pPr>
            <a:endParaRPr lang="sr-Latn-RS" sz="2000" dirty="0" smtClean="0"/>
          </a:p>
        </p:txBody>
      </p:sp>
    </p:spTree>
    <p:extLst>
      <p:ext uri="{BB962C8B-B14F-4D97-AF65-F5344CB8AC3E}">
        <p14:creationId xmlns:p14="http://schemas.microsoft.com/office/powerpoint/2010/main" val="419402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78" y="397926"/>
            <a:ext cx="7886700" cy="1325563"/>
          </a:xfrm>
        </p:spPr>
        <p:txBody>
          <a:bodyPr/>
          <a:lstStyle/>
          <a:p>
            <a:pPr algn="ctr"/>
            <a:r>
              <a:rPr lang="sr-Latn-R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sr-Latn-R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	Pokazatelji </a:t>
            </a:r>
            <a:r>
              <a:rPr lang="sr-Latn-R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zaduženosti –Odnos duga i kapitala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1378" y="1723489"/>
            <a:ext cx="8221053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Pokazuje </a:t>
            </a:r>
            <a:r>
              <a:rPr lang="sr-Latn-RS" sz="1600" dirty="0"/>
              <a:t>u kojoj mjeri se poslovanje firme finansira iz tuđih izvora (duga, tj. obaveza) u odnosu na vlastite izvore (kapital).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Visok </a:t>
            </a:r>
            <a:r>
              <a:rPr lang="sr-Latn-RS" sz="1600" dirty="0"/>
              <a:t>omjer pokazuje visoko učešće duga u izvorima finansiranja, a samim tim i veći rizik da se obaveze neće moći izmiriti.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Ovaj </a:t>
            </a:r>
            <a:r>
              <a:rPr lang="sr-Latn-RS" sz="1600" dirty="0"/>
              <a:t>odnos treba posmatrati u kontekstu sa ROA pokazateljem, jer sve dok je on veći od kamatne stope, isplati se povećavati iznos duga, jer u tom slučaju veći rizik znači i veći profit.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Međutim</a:t>
            </a:r>
            <a:r>
              <a:rPr lang="sr-Latn-RS" sz="1600" dirty="0"/>
              <a:t>, kod djelatnosti koje su podložnije rizicima (kao što je slučaj i sa poljoprivredom), bolje je imati niži omjer duga i kapitala kako bi se izbjegao nepotreban rizik</a:t>
            </a:r>
            <a:r>
              <a:rPr lang="sr-Latn-RS" sz="1600" dirty="0" smtClean="0"/>
              <a:t>.</a:t>
            </a:r>
          </a:p>
          <a:p>
            <a:pPr>
              <a:spcAft>
                <a:spcPts val="600"/>
              </a:spcAft>
            </a:pPr>
            <a:endParaRPr lang="sr-Latn-RS" sz="20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Ovaj </a:t>
            </a:r>
            <a:r>
              <a:rPr lang="sr-Latn-RS" sz="1600" dirty="0"/>
              <a:t>pokazatelj nam govori da ukupne obaveze čine oko 80% vlastitog kapitala, tj. da se firma u većoj mjeri finansira iz vlastitih izvora. To je dobar omjer, </a:t>
            </a:r>
            <a:r>
              <a:rPr lang="sr-Latn-RS" sz="1600" dirty="0" smtClean="0"/>
              <a:t>ali </a:t>
            </a:r>
            <a:r>
              <a:rPr lang="sr-Latn-RS" sz="1600" dirty="0"/>
              <a:t>ako uzmemo u obzir da je ROA 12%, a kamatne stope su u porastu. Uz to, ukoliko dođe do poskupljenja inputa, u većoj mjeri nego što porastu prodajne cijene poljoprivrednih proizvoda, to bi moglo dovesti do pada poslovne dobiti i vrlo nepovoljnih efekata na uspješnost poslovanja i sposobnost vraćanja kredita u budućnosti. </a:t>
            </a:r>
            <a:endParaRPr lang="sr-Latn-RS" sz="1600" dirty="0" smtClean="0"/>
          </a:p>
        </p:txBody>
      </p:sp>
      <p:grpSp>
        <p:nvGrpSpPr>
          <p:cNvPr id="20" name="Group 19"/>
          <p:cNvGrpSpPr/>
          <p:nvPr/>
        </p:nvGrpSpPr>
        <p:grpSpPr>
          <a:xfrm>
            <a:off x="4824634" y="775701"/>
            <a:ext cx="4307017" cy="3189994"/>
            <a:chOff x="4836983" y="2199310"/>
            <a:chExt cx="4307017" cy="3189994"/>
          </a:xfrm>
        </p:grpSpPr>
        <p:sp>
          <p:nvSpPr>
            <p:cNvPr id="15" name="Rectangle 14"/>
            <p:cNvSpPr/>
            <p:nvPr/>
          </p:nvSpPr>
          <p:spPr>
            <a:xfrm>
              <a:off x="4836983" y="2201723"/>
              <a:ext cx="4307017" cy="31875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4836983" y="2199310"/>
              <a:ext cx="4307017" cy="3187581"/>
              <a:chOff x="4892062" y="1839900"/>
              <a:chExt cx="4307017" cy="3187581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892062" y="1839900"/>
                <a:ext cx="4307017" cy="3187581"/>
              </a:xfrm>
              <a:prstGeom prst="rect">
                <a:avLst/>
              </a:prstGeom>
            </p:spPr>
          </p:pic>
          <p:sp>
            <p:nvSpPr>
              <p:cNvPr id="11" name="Notched Right Arrow 10"/>
              <p:cNvSpPr/>
              <p:nvPr/>
            </p:nvSpPr>
            <p:spPr>
              <a:xfrm rot="10800000">
                <a:off x="7084396" y="3772275"/>
                <a:ext cx="978408" cy="376014"/>
              </a:xfrm>
              <a:prstGeom prst="notchedRight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Notched Right Arrow 16"/>
              <p:cNvSpPr/>
              <p:nvPr/>
            </p:nvSpPr>
            <p:spPr>
              <a:xfrm rot="10800000">
                <a:off x="7084396" y="4536300"/>
                <a:ext cx="978408" cy="376014"/>
              </a:xfrm>
              <a:prstGeom prst="notchedRight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Curved Right Arrow 15"/>
              <p:cNvSpPr/>
              <p:nvPr/>
            </p:nvSpPr>
            <p:spPr>
              <a:xfrm>
                <a:off x="7974943" y="3845462"/>
                <a:ext cx="427291" cy="1008404"/>
              </a:xfrm>
              <a:prstGeom prst="curvedRight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744" y="4099158"/>
            <a:ext cx="9754436" cy="490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31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202" y="346651"/>
            <a:ext cx="7886700" cy="909581"/>
          </a:xfrm>
        </p:spPr>
        <p:txBody>
          <a:bodyPr/>
          <a:lstStyle/>
          <a:p>
            <a:pPr algn="ctr"/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Uvod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4202" y="1401510"/>
            <a:ext cx="8221053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/>
              <a:t>DOO-ovi i zadruge su obavezne da sastavljaju i predaju godišnje finansijske izvještaje u propisanim formama. </a:t>
            </a:r>
            <a:endParaRPr lang="sr-Latn-RS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Međutim</a:t>
            </a:r>
            <a:r>
              <a:rPr lang="sr-Latn-RS" dirty="0"/>
              <a:t>, potreba za prikazivanjem informacija o finansijskom stanju, uspjehu i novčanim tokovima prevazilazi zakonom propisanu obavezu. </a:t>
            </a:r>
            <a:endParaRPr lang="sr-Latn-RS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Ovi </a:t>
            </a:r>
            <a:r>
              <a:rPr lang="sr-Latn-RS" dirty="0"/>
              <a:t>izvještaji su dragocjen izvor informacija koje su neophodne za upravljanje bilo kojim biznisom, pa tako i poljoprivrednim. </a:t>
            </a:r>
            <a:endParaRPr lang="sr-Latn-RS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One </a:t>
            </a:r>
            <a:r>
              <a:rPr lang="sr-Latn-RS" dirty="0"/>
              <a:t>su bitne za</a:t>
            </a:r>
            <a:r>
              <a:rPr lang="sr-Latn-RS" dirty="0" smtClean="0"/>
              <a:t>: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kreditore</a:t>
            </a:r>
            <a:r>
              <a:rPr lang="sr-Latn-RS" sz="1600" dirty="0" smtClean="0"/>
              <a:t> </a:t>
            </a:r>
            <a:r>
              <a:rPr lang="sr-Latn-RS" sz="1600" dirty="0"/>
              <a:t>- </a:t>
            </a:r>
            <a:r>
              <a:rPr lang="sr-Latn-RS" sz="1600" dirty="0" smtClean="0"/>
              <a:t>da </a:t>
            </a:r>
            <a:r>
              <a:rPr lang="sr-Latn-RS" sz="1600" dirty="0"/>
              <a:t>li se isplati preduzetniku pozajmiti </a:t>
            </a:r>
            <a:r>
              <a:rPr lang="sr-Latn-RS" sz="1600" dirty="0" smtClean="0"/>
              <a:t>sredstva?</a:t>
            </a:r>
            <a:endParaRPr lang="sr-Latn-RS" sz="1600" dirty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poslovne partnere (kupce i dobavljače) </a:t>
            </a:r>
            <a:r>
              <a:rPr lang="sr-Latn-RS" sz="1600" dirty="0"/>
              <a:t>– </a:t>
            </a:r>
            <a:r>
              <a:rPr lang="sr-Latn-RS" sz="1600" dirty="0" smtClean="0"/>
              <a:t>procjena uspješnosti </a:t>
            </a:r>
            <a:r>
              <a:rPr lang="sr-Latn-RS" sz="1600" dirty="0"/>
              <a:t>i održivost preduzetničke </a:t>
            </a:r>
            <a:r>
              <a:rPr lang="sr-Latn-RS" sz="1600" dirty="0" smtClean="0"/>
              <a:t>aktivnosti; da li se isplati sarađivati na dugi rok?</a:t>
            </a:r>
            <a:endParaRPr lang="sr-Latn-RS" sz="1600" dirty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državu</a:t>
            </a:r>
            <a:r>
              <a:rPr lang="sr-Latn-RS" sz="1600" dirty="0" smtClean="0"/>
              <a:t> – kolike </a:t>
            </a:r>
            <a:r>
              <a:rPr lang="sr-Latn-RS" sz="1600" dirty="0"/>
              <a:t>poreze i doprinose preduzetnik treba da plati po </a:t>
            </a:r>
            <a:r>
              <a:rPr lang="sr-Latn-RS" sz="1600" dirty="0" smtClean="0"/>
              <a:t>zakonu?</a:t>
            </a:r>
            <a:endParaRPr lang="sr-Latn-RS" sz="1600" dirty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vlasnike/menadžere</a:t>
            </a:r>
            <a:r>
              <a:rPr lang="sr-Latn-RS" sz="1600" dirty="0" smtClean="0"/>
              <a:t> </a:t>
            </a:r>
            <a:r>
              <a:rPr lang="sr-Latn-RS" sz="1600" dirty="0"/>
              <a:t>– koji putem ovih informacija analiziraju svoj </a:t>
            </a:r>
            <a:r>
              <a:rPr lang="sr-Latn-RS" sz="1600" i="1" dirty="0"/>
              <a:t>finansijski položaj </a:t>
            </a:r>
            <a:r>
              <a:rPr lang="sr-Latn-RS" sz="1600" dirty="0"/>
              <a:t>(likvidnost, solventnost, stabilnost, stepen zaduženosti...), </a:t>
            </a:r>
            <a:r>
              <a:rPr lang="sr-Latn-RS" sz="1600" i="1" dirty="0"/>
              <a:t>uspješnost</a:t>
            </a:r>
            <a:r>
              <a:rPr lang="sr-Latn-RS" sz="1600" dirty="0"/>
              <a:t> (profitabilnost, ekonomičnost, produktivnost), te donose svoje </a:t>
            </a:r>
            <a:r>
              <a:rPr lang="sr-Latn-RS" sz="1600" i="1" dirty="0"/>
              <a:t>upravljačke odluke </a:t>
            </a:r>
            <a:r>
              <a:rPr lang="sr-Latn-RS" sz="1600" dirty="0"/>
              <a:t>o tome: da li se njihova djelatnost isplati, koje proizvode proizvoditi i na koji način, u </a:t>
            </a:r>
            <a:r>
              <a:rPr lang="sr-Latn-RS" sz="1600" dirty="0" smtClean="0"/>
              <a:t>šta </a:t>
            </a:r>
            <a:r>
              <a:rPr lang="sr-Latn-RS" sz="1600" dirty="0"/>
              <a:t>ulagati novac i ostale ograničene resurse da bi se ostvarili optimalni rezultati, kako upravljati rizicima</a:t>
            </a:r>
            <a:r>
              <a:rPr lang="sr-Latn-RS" sz="1600" dirty="0" smtClean="0"/>
              <a:t>...</a:t>
            </a:r>
            <a:endParaRPr lang="sr-Latn-RS" sz="1600" dirty="0"/>
          </a:p>
        </p:txBody>
      </p:sp>
    </p:spTree>
    <p:extLst>
      <p:ext uri="{BB962C8B-B14F-4D97-AF65-F5344CB8AC3E}">
        <p14:creationId xmlns:p14="http://schemas.microsoft.com/office/powerpoint/2010/main" val="195887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78" y="397926"/>
            <a:ext cx="7886700" cy="1325563"/>
          </a:xfrm>
        </p:spPr>
        <p:txBody>
          <a:bodyPr/>
          <a:lstStyle/>
          <a:p>
            <a:pPr algn="ctr"/>
            <a:r>
              <a:rPr lang="sr-Latn-R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Pokazatelji </a:t>
            </a:r>
            <a:r>
              <a:rPr lang="sr-Latn-R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zaduženosti –    </a:t>
            </a:r>
            <a:r>
              <a:rPr lang="sr-Latn-R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Koeficijent pokrića kamata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1378" y="1723489"/>
            <a:ext cx="822105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Izračunava </a:t>
            </a:r>
            <a:r>
              <a:rPr lang="sr-Latn-RS" sz="2000" dirty="0"/>
              <a:t>kapacitet preduzeća da </a:t>
            </a:r>
            <a:r>
              <a:rPr lang="sr-Latn-RS" sz="2000" dirty="0" smtClean="0"/>
              <a:t>plati </a:t>
            </a:r>
            <a:r>
              <a:rPr lang="sr-Latn-RS" sz="2000" dirty="0"/>
              <a:t>troškove kamata iz glavnog izvora svojih </a:t>
            </a:r>
            <a:r>
              <a:rPr lang="sr-Latn-RS" sz="2000" dirty="0" smtClean="0"/>
              <a:t>prihoda, tj. poslovne dobiti.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Dobija </a:t>
            </a:r>
            <a:r>
              <a:rPr lang="sr-Latn-RS" sz="2000" dirty="0"/>
              <a:t>se stavljanjem u odnos poslovne dobiti i troškova kamata</a:t>
            </a:r>
            <a:r>
              <a:rPr lang="sr-Latn-RS" sz="2000" dirty="0" smtClean="0"/>
              <a:t>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Poželjno je da ovaj koeficijent budem barem veći od jedan. 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Što je ovaj omjer veći, veća je sposobnost plaćanja kamata, i obratno.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2000" dirty="0"/>
          </a:p>
          <a:p>
            <a:pPr>
              <a:spcAft>
                <a:spcPts val="600"/>
              </a:spcAft>
            </a:pPr>
            <a:r>
              <a:rPr lang="sr-Latn-RS" sz="2000" dirty="0" smtClean="0"/>
              <a:t>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Vidimo </a:t>
            </a:r>
            <a:r>
              <a:rPr lang="sr-Latn-RS" sz="2000" dirty="0"/>
              <a:t>da je poslovna dobit čak 14 puta veća od troškova kamata, što znači da </a:t>
            </a:r>
            <a:r>
              <a:rPr lang="sr-Latn-RS" sz="2000" dirty="0" smtClean="0"/>
              <a:t>ovaj naš preduzetnik </a:t>
            </a:r>
            <a:r>
              <a:rPr lang="sr-Latn-RS" sz="2000" dirty="0"/>
              <a:t>ima odličan kapacitet za izmirivanje obaveza po osnovu kamata.</a:t>
            </a:r>
            <a:endParaRPr lang="sr-Latn-RS" sz="20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4967878" y="2228656"/>
            <a:ext cx="4176122" cy="4237087"/>
            <a:chOff x="5017767" y="2599982"/>
            <a:chExt cx="4176122" cy="4237087"/>
          </a:xfrm>
        </p:grpSpPr>
        <p:grpSp>
          <p:nvGrpSpPr>
            <p:cNvPr id="19" name="Group 18"/>
            <p:cNvGrpSpPr/>
            <p:nvPr/>
          </p:nvGrpSpPr>
          <p:grpSpPr>
            <a:xfrm>
              <a:off x="5017767" y="2599982"/>
              <a:ext cx="4176122" cy="4237087"/>
              <a:chOff x="4842579" y="2009888"/>
              <a:chExt cx="4176122" cy="4237087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879650" y="2102264"/>
                <a:ext cx="4101980" cy="414471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842579" y="2009888"/>
                <a:ext cx="4176122" cy="4237087"/>
              </a:xfrm>
              <a:prstGeom prst="rect">
                <a:avLst/>
              </a:prstGeom>
            </p:spPr>
          </p:pic>
        </p:grpSp>
        <p:sp>
          <p:nvSpPr>
            <p:cNvPr id="6" name="Curved Left Arrow 5"/>
            <p:cNvSpPr/>
            <p:nvPr/>
          </p:nvSpPr>
          <p:spPr>
            <a:xfrm>
              <a:off x="7476184" y="5558187"/>
              <a:ext cx="384560" cy="669884"/>
            </a:xfrm>
            <a:prstGeom prst="curved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250" y="3694713"/>
            <a:ext cx="10515658" cy="49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78" y="397926"/>
            <a:ext cx="7886700" cy="1325563"/>
          </a:xfrm>
        </p:spPr>
        <p:txBody>
          <a:bodyPr/>
          <a:lstStyle/>
          <a:p>
            <a:pPr algn="ctr"/>
            <a:r>
              <a:rPr lang="sr-Latn-R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sr-Latn-R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Pokazatelji </a:t>
            </a:r>
            <a:r>
              <a:rPr lang="sr-Latn-R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likvidnosti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1378" y="1723489"/>
            <a:ext cx="822105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Pokazatelji likvidnosti ukazuju na sposobnost preduzeća da izmiruje svoje obaveze o rokovima dospjeća.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Za </a:t>
            </a:r>
            <a:r>
              <a:rPr lang="sr-Latn-RS" sz="2000" dirty="0"/>
              <a:t>izračunavanje ovog pokazatelja koristimo odnose između tekuće imovine i tekućih obaveza.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Dva </a:t>
            </a:r>
            <a:r>
              <a:rPr lang="sr-Latn-RS" sz="2000" dirty="0"/>
              <a:t>glavna pokazatelja likvidnosti su: </a:t>
            </a:r>
            <a:endParaRPr lang="sr-Latn-RS" sz="2000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tekući racio likvidnosti </a:t>
            </a:r>
            <a:r>
              <a:rPr lang="sr-Latn-RS" sz="2000" dirty="0"/>
              <a:t>i </a:t>
            </a:r>
            <a:endParaRPr lang="sr-Latn-RS" sz="2000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brzi </a:t>
            </a:r>
            <a:r>
              <a:rPr lang="sr-Latn-RS" sz="2000" dirty="0"/>
              <a:t>racio likvidnosti</a:t>
            </a:r>
            <a:r>
              <a:rPr lang="sr-Latn-RS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195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200" y="253481"/>
            <a:ext cx="3999430" cy="832669"/>
          </a:xfrm>
        </p:spPr>
        <p:txBody>
          <a:bodyPr>
            <a:normAutofit fontScale="90000"/>
          </a:bodyPr>
          <a:lstStyle/>
          <a:p>
            <a:r>
              <a:rPr lang="sr-Latn-R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Tekući racio likvidnosti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0200" y="1086150"/>
            <a:ext cx="3768694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Tekući </a:t>
            </a:r>
            <a:r>
              <a:rPr lang="sr-Latn-RS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 likvidnosti </a:t>
            </a:r>
            <a:r>
              <a:rPr lang="sr-Latn-RS" sz="1600" dirty="0"/>
              <a:t>je osnovni pokazatelj likvidnosti.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Pokazuje </a:t>
            </a:r>
            <a:r>
              <a:rPr lang="sr-Latn-RS" sz="1600" dirty="0"/>
              <a:t>sposobnost firme da izmiri svoje tekuće obaveze iz svoje tekuće (obrtne) imovine.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Dobija se odnosom ukupne tekuće imovine i tekućih obaveza.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Generalni </a:t>
            </a:r>
            <a:r>
              <a:rPr lang="sr-Latn-RS" sz="1600" dirty="0"/>
              <a:t>je zahtjev da ovaj odnos bude najmanje dva, što znači da tekuća imovina bude duplo veća od tekućih obaveza.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Što </a:t>
            </a:r>
            <a:r>
              <a:rPr lang="sr-Latn-RS" sz="1600" dirty="0"/>
              <a:t>je koeficijent veći, to je i likvidnost bolja</a:t>
            </a:r>
            <a:r>
              <a:rPr lang="sr-Latn-RS" sz="1600" dirty="0" smtClean="0"/>
              <a:t>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16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3734512" y="23485"/>
            <a:ext cx="5231087" cy="6212461"/>
            <a:chOff x="3734512" y="23485"/>
            <a:chExt cx="5231087" cy="6212461"/>
          </a:xfrm>
        </p:grpSpPr>
        <p:grpSp>
          <p:nvGrpSpPr>
            <p:cNvPr id="34" name="Group 33"/>
            <p:cNvGrpSpPr/>
            <p:nvPr/>
          </p:nvGrpSpPr>
          <p:grpSpPr>
            <a:xfrm>
              <a:off x="4801670" y="23485"/>
              <a:ext cx="4163929" cy="6212461"/>
              <a:chOff x="4801670" y="23485"/>
              <a:chExt cx="4163929" cy="6212461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4879647" y="23485"/>
                <a:ext cx="400797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r-Latn-RS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Farma XY</a:t>
                </a:r>
              </a:p>
              <a:p>
                <a:pPr algn="ctr"/>
                <a:r>
                  <a:rPr lang="sr-Latn-RS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Bilans </a:t>
                </a:r>
                <a:r>
                  <a:rPr lang="sr-Latn-RS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stanja na </a:t>
                </a:r>
                <a:r>
                  <a:rPr lang="sr-Latn-RS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dan 31.12.202x.</a:t>
                </a:r>
              </a:p>
            </p:txBody>
          </p:sp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801670" y="669816"/>
                <a:ext cx="4163929" cy="5566130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>
              <a:off x="3734512" y="1905712"/>
              <a:ext cx="1145135" cy="2264636"/>
              <a:chOff x="3734512" y="1905712"/>
              <a:chExt cx="1145135" cy="2264636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V="1">
                <a:off x="3734512" y="1905712"/>
                <a:ext cx="1145135" cy="79475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>
                <a:off x="3734512" y="2700471"/>
                <a:ext cx="1145135" cy="14698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536" y="4816679"/>
            <a:ext cx="6311388" cy="314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65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200" y="253481"/>
            <a:ext cx="3999430" cy="832669"/>
          </a:xfrm>
        </p:spPr>
        <p:txBody>
          <a:bodyPr>
            <a:normAutofit/>
          </a:bodyPr>
          <a:lstStyle/>
          <a:p>
            <a:r>
              <a:rPr lang="sr-Latn-R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Brzi racio likvidnosti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0200" y="1086150"/>
            <a:ext cx="3768694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Brzi </a:t>
            </a:r>
            <a:r>
              <a:rPr lang="sr-Latn-RS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 likvidnosti (eng. Acid test) </a:t>
            </a:r>
            <a:r>
              <a:rPr lang="sr-Latn-RS" sz="1600" dirty="0"/>
              <a:t>je rigorozniji pokazatelj likvidnosti u odnosu na tekući racio, jer se u odnos sa tekućim obavezama stavljaju samo ona tekuća sredstva koja se smatraju </a:t>
            </a:r>
            <a:r>
              <a:rPr lang="sr-Latn-RS" sz="1600" dirty="0" smtClean="0"/>
              <a:t>likvidnim.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Zalihe </a:t>
            </a:r>
            <a:r>
              <a:rPr lang="sr-Latn-RS" sz="1600" dirty="0"/>
              <a:t>i unaprijed plaćeni troškovi, </a:t>
            </a:r>
            <a:r>
              <a:rPr lang="sr-Latn-RS" sz="1600" dirty="0" smtClean="0"/>
              <a:t>ne </a:t>
            </a:r>
            <a:r>
              <a:rPr lang="sr-Latn-RS" sz="1600" dirty="0"/>
              <a:t>uzimaju se u obzir.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Poželjno </a:t>
            </a:r>
            <a:r>
              <a:rPr lang="sr-Latn-RS" sz="1600" dirty="0"/>
              <a:t>je da ovaj racio bude najmanje jedan, što znači da likvidna imovina bude istog iznosa kao i tekuće obaveze</a:t>
            </a:r>
            <a:r>
              <a:rPr lang="sr-Latn-RS" sz="1600" dirty="0" smtClean="0"/>
              <a:t>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1600" dirty="0"/>
          </a:p>
          <a:p>
            <a:pPr>
              <a:spcAft>
                <a:spcPts val="600"/>
              </a:spcAft>
            </a:pPr>
            <a:endParaRPr lang="sr-Latn-RS" sz="16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/>
              <a:t>Vidimo da </a:t>
            </a:r>
            <a:r>
              <a:rPr lang="sr-Latn-RS" sz="1600" dirty="0" smtClean="0"/>
              <a:t>je i ovaj pokazatelj manji od kriterija (0,82 </a:t>
            </a:r>
            <a:r>
              <a:rPr lang="sr-Latn-RS" sz="1600" dirty="0"/>
              <a:t>&lt; 1).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pravi </a:t>
            </a:r>
            <a:r>
              <a:rPr lang="sr-Latn-R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zaključak o likvidnosti, </a:t>
            </a:r>
            <a:r>
              <a:rPr lang="sr-Latn-R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potrebno </a:t>
            </a:r>
            <a:r>
              <a:rPr lang="sr-Latn-R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uzeti u obzir i koeficijente obrta tekuće imovine i </a:t>
            </a:r>
            <a:r>
              <a:rPr lang="sr-Latn-R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obaveza!!!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16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3948158" y="23485"/>
            <a:ext cx="5017441" cy="6212461"/>
            <a:chOff x="3948158" y="23485"/>
            <a:chExt cx="5017441" cy="6212461"/>
          </a:xfrm>
        </p:grpSpPr>
        <p:grpSp>
          <p:nvGrpSpPr>
            <p:cNvPr id="34" name="Group 33"/>
            <p:cNvGrpSpPr/>
            <p:nvPr/>
          </p:nvGrpSpPr>
          <p:grpSpPr>
            <a:xfrm>
              <a:off x="4801670" y="23485"/>
              <a:ext cx="4163929" cy="6212461"/>
              <a:chOff x="4801670" y="23485"/>
              <a:chExt cx="4163929" cy="6212461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4879647" y="23485"/>
                <a:ext cx="400797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r-Latn-RS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Farma XY</a:t>
                </a:r>
              </a:p>
              <a:p>
                <a:pPr algn="ctr"/>
                <a:r>
                  <a:rPr lang="sr-Latn-RS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Bilans </a:t>
                </a:r>
                <a:r>
                  <a:rPr lang="sr-Latn-RS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stanja na </a:t>
                </a:r>
                <a:r>
                  <a:rPr lang="sr-Latn-RS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dan 31.12.202x.</a:t>
                </a:r>
              </a:p>
            </p:txBody>
          </p:sp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801670" y="669816"/>
                <a:ext cx="4163929" cy="5566130"/>
              </a:xfrm>
              <a:prstGeom prst="rect">
                <a:avLst/>
              </a:prstGeom>
            </p:spPr>
          </p:pic>
        </p:grpSp>
        <p:sp>
          <p:nvSpPr>
            <p:cNvPr id="9" name="Left Brace 8"/>
            <p:cNvSpPr/>
            <p:nvPr/>
          </p:nvSpPr>
          <p:spPr>
            <a:xfrm>
              <a:off x="4801670" y="1316147"/>
              <a:ext cx="155448" cy="264825"/>
            </a:xfrm>
            <a:prstGeom prst="leftBrac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>
              <a:stCxn id="9" idx="1"/>
            </p:cNvCxnSpPr>
            <p:nvPr/>
          </p:nvCxnSpPr>
          <p:spPr>
            <a:xfrm flipH="1">
              <a:off x="3948158" y="1448560"/>
              <a:ext cx="853512" cy="73061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3948158" y="2179178"/>
              <a:ext cx="931490" cy="201680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42334" y="4001045"/>
            <a:ext cx="6311388" cy="67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47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62" y="397926"/>
            <a:ext cx="7886700" cy="1325563"/>
          </a:xfrm>
        </p:spPr>
        <p:txBody>
          <a:bodyPr/>
          <a:lstStyle/>
          <a:p>
            <a:pPr algn="ctr"/>
            <a:r>
              <a:rPr lang="sr-Latn-R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r-Latn-R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sr-Latn-R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Pokazatelji </a:t>
            </a:r>
            <a:r>
              <a:rPr lang="sr-Latn-R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efikasnosti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1378" y="1723489"/>
            <a:ext cx="8221053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Ovi pokazatelji se uglavnom odnose na poslovanje kompanije i procjenu efikasnosti upotrebe sredstva i upravljanja obavezama.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Glavni </a:t>
            </a:r>
            <a:r>
              <a:rPr lang="sr-Latn-RS" sz="2000" dirty="0"/>
              <a:t>pokazatelji efikasnosti </a:t>
            </a:r>
            <a:r>
              <a:rPr lang="sr-Latn-RS" sz="2000" dirty="0" smtClean="0"/>
              <a:t>su: 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Koeficijent obrta zaliha i dani vezivanja zaliha, 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Koeficijent obrta </a:t>
            </a:r>
            <a:r>
              <a:rPr lang="sr-Latn-RS" sz="2000" dirty="0" smtClean="0"/>
              <a:t>potraživanja </a:t>
            </a:r>
            <a:r>
              <a:rPr lang="sr-Latn-RS" sz="2000" dirty="0"/>
              <a:t>i dani vezivanja </a:t>
            </a:r>
            <a:r>
              <a:rPr lang="sr-Latn-RS" sz="2000" dirty="0" smtClean="0"/>
              <a:t>potraživanja, i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Koeficijent </a:t>
            </a:r>
            <a:r>
              <a:rPr lang="sr-Latn-RS" sz="2000" dirty="0"/>
              <a:t>obrta obaveza prema dobavljačima </a:t>
            </a:r>
            <a:r>
              <a:rPr lang="sr-Latn-RS" sz="2000" dirty="0" smtClean="0"/>
              <a:t>i dospjeće obaveza u danima.</a:t>
            </a:r>
          </a:p>
        </p:txBody>
      </p:sp>
    </p:spTree>
    <p:extLst>
      <p:ext uri="{BB962C8B-B14F-4D97-AF65-F5344CB8AC3E}">
        <p14:creationId xmlns:p14="http://schemas.microsoft.com/office/powerpoint/2010/main" val="405150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78" y="3979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sr-Latn-RS" sz="3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	Pokazatelji </a:t>
            </a:r>
            <a:r>
              <a:rPr lang="sr-Latn-R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efikasnosti – </a:t>
            </a:r>
            <a:r>
              <a:rPr lang="sr-Latn-RS" sz="3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Koeficijent obrta zaliha i dani vezivanja zaliha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0378" y="1723489"/>
            <a:ext cx="4601267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/>
              <a:t>Koeficijent obrta zaliha nam govori koliko </a:t>
            </a:r>
            <a:r>
              <a:rPr lang="sr-Latn-RS" sz="1600" dirty="0" smtClean="0"/>
              <a:t>reduzetnik efikasno upravlja </a:t>
            </a:r>
            <a:r>
              <a:rPr lang="sr-Latn-RS" sz="1600" dirty="0"/>
              <a:t>svojim zalihama.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Ako </a:t>
            </a:r>
            <a:r>
              <a:rPr lang="sr-Latn-RS" sz="1600" dirty="0"/>
              <a:t>je omjer nizak, to pokazuje da kompanija skladišti više zaliha nego što je to potrebno ili možda ima nedovoljnu prodaju.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Što </a:t>
            </a:r>
            <a:r>
              <a:rPr lang="sr-Latn-RS" sz="1600" dirty="0"/>
              <a:t>je ovaj koeficijent veći to firma bolje upravlja svojim zalihama – brže ih prodaje i konvertuje u novac.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16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Koeficijent </a:t>
            </a:r>
            <a:r>
              <a:rPr lang="sr-Latn-RS" sz="1600" dirty="0"/>
              <a:t>obrta zaliha se može pretvoriti u dane kako bi se izračunao broj dana koji je potreban da se zalihe rasprodaju.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Što </a:t>
            </a:r>
            <a:r>
              <a:rPr lang="sr-Latn-RS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ovaj broj dana manji, to je bolje za firmu, jer brže vrši konverziju zaliha robe i proizvoda u </a:t>
            </a:r>
            <a:r>
              <a:rPr lang="sr-Latn-RS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novac!!!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4951644" y="1501297"/>
            <a:ext cx="4176122" cy="4237087"/>
            <a:chOff x="4842579" y="2009888"/>
            <a:chExt cx="4176122" cy="4237087"/>
          </a:xfrm>
        </p:grpSpPr>
        <p:sp>
          <p:nvSpPr>
            <p:cNvPr id="9" name="Rectangle 8"/>
            <p:cNvSpPr/>
            <p:nvPr/>
          </p:nvSpPr>
          <p:spPr>
            <a:xfrm>
              <a:off x="4879650" y="2102264"/>
              <a:ext cx="4101980" cy="41447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4842579" y="2009888"/>
              <a:ext cx="4176122" cy="4237087"/>
              <a:chOff x="4489316" y="2009889"/>
              <a:chExt cx="4176122" cy="4237087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489316" y="2009889"/>
                <a:ext cx="4176122" cy="4237087"/>
              </a:xfrm>
              <a:prstGeom prst="rect">
                <a:avLst/>
              </a:prstGeom>
            </p:spPr>
          </p:pic>
          <p:sp>
            <p:nvSpPr>
              <p:cNvPr id="13" name="Notched Right Arrow 12"/>
              <p:cNvSpPr/>
              <p:nvPr/>
            </p:nvSpPr>
            <p:spPr>
              <a:xfrm>
                <a:off x="7271616" y="3685464"/>
                <a:ext cx="693064" cy="306933"/>
              </a:xfrm>
              <a:prstGeom prst="notchedRight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4983188" y="3973407"/>
            <a:ext cx="4107507" cy="2301134"/>
            <a:chOff x="4747963" y="2738068"/>
            <a:chExt cx="4074930" cy="2301134"/>
          </a:xfrm>
        </p:grpSpPr>
        <p:grpSp>
          <p:nvGrpSpPr>
            <p:cNvPr id="6" name="Group 5"/>
            <p:cNvGrpSpPr/>
            <p:nvPr/>
          </p:nvGrpSpPr>
          <p:grpSpPr>
            <a:xfrm>
              <a:off x="4747963" y="2738068"/>
              <a:ext cx="4074930" cy="2301134"/>
              <a:chOff x="4747963" y="2832071"/>
              <a:chExt cx="4074930" cy="230113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4753380" y="2832072"/>
                <a:ext cx="4069513" cy="230113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47963" y="2832071"/>
                <a:ext cx="4045784" cy="2301133"/>
              </a:xfrm>
              <a:prstGeom prst="rect">
                <a:avLst/>
              </a:prstGeom>
            </p:spPr>
          </p:pic>
        </p:grpSp>
        <p:sp>
          <p:nvSpPr>
            <p:cNvPr id="21" name="Notched Right Arrow 20"/>
            <p:cNvSpPr/>
            <p:nvPr/>
          </p:nvSpPr>
          <p:spPr>
            <a:xfrm>
              <a:off x="7311458" y="3439721"/>
              <a:ext cx="767694" cy="272955"/>
            </a:xfrm>
            <a:prstGeom prst="notched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40474" y="3847040"/>
            <a:ext cx="8026478" cy="43231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883017" y="4925525"/>
            <a:ext cx="8049865" cy="42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02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78" y="397926"/>
            <a:ext cx="7886700" cy="1103371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sz="3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	Pokazatelji </a:t>
            </a:r>
            <a:r>
              <a:rPr lang="sr-Latn-R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efikasnosti – </a:t>
            </a:r>
            <a:r>
              <a:rPr lang="sr-Latn-RS" sz="3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Koeficijent obrta </a:t>
            </a:r>
            <a:r>
              <a:rPr lang="sr-Latn-R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potraživanja </a:t>
            </a:r>
            <a:r>
              <a:rPr lang="sr-Latn-RS" sz="3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dani </a:t>
            </a:r>
            <a:r>
              <a:rPr lang="sr-Latn-R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njihovog vezivanja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2542" y="1593673"/>
            <a:ext cx="4601267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Pokazuje </a:t>
            </a:r>
            <a:r>
              <a:rPr lang="sr-Latn-RS" sz="1600" dirty="0"/>
              <a:t>koliko efikasno preduzeće upravlja svojim dužnicima.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Nizak koeficijent </a:t>
            </a:r>
            <a:r>
              <a:rPr lang="sr-Latn-RS" sz="1600" dirty="0"/>
              <a:t>pokazuje da se potraživanjima ne upravlja kako </a:t>
            </a:r>
            <a:r>
              <a:rPr lang="sr-Latn-RS" sz="1600" dirty="0" smtClean="0"/>
              <a:t>treba; razlog </a:t>
            </a:r>
            <a:r>
              <a:rPr lang="sr-Latn-RS" sz="1600" dirty="0"/>
              <a:t>može biti dvojak: </a:t>
            </a:r>
            <a:endParaRPr lang="sr-Latn-RS" sz="1600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/>
              <a:t>ili su uslovi kreditiranja veoma blagi; 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/>
              <a:t>ili preduzetnik ima problema da naplati dugove o rokovima dospijeća.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Ovaj </a:t>
            </a:r>
            <a:r>
              <a:rPr lang="sr-Latn-RS" sz="1600" dirty="0"/>
              <a:t>koeficijent </a:t>
            </a:r>
            <a:r>
              <a:rPr lang="sr-Latn-RS" sz="1600" dirty="0" smtClean="0"/>
              <a:t>treba da bude što veći, a računa se iz odnosa prihoda od prodaje i prosj. potraživ. </a:t>
            </a:r>
            <a:endParaRPr lang="sr-Latn-RS" sz="16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Broj </a:t>
            </a:r>
            <a:r>
              <a:rPr lang="sr-Latn-RS" sz="1600" dirty="0"/>
              <a:t>dana koji je potreban da preduzetnik naplati svoja potraživanja od </a:t>
            </a:r>
            <a:r>
              <a:rPr lang="sr-Latn-RS" sz="1600" dirty="0" smtClean="0"/>
              <a:t>dužnika </a:t>
            </a:r>
            <a:r>
              <a:rPr lang="sr-Latn-RS" sz="1600" dirty="0"/>
              <a:t>računa se iz odnosa </a:t>
            </a:r>
            <a:r>
              <a:rPr lang="sr-Latn-RS" sz="1600" dirty="0" smtClean="0"/>
              <a:t>broja dana u godini i koeficijenta obrta: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Što </a:t>
            </a:r>
            <a:r>
              <a:rPr lang="sr-Latn-RS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ovaj broj dana manji, to je bolje za firmu, jer brže vrši konverziju </a:t>
            </a:r>
            <a:r>
              <a:rPr lang="sr-Latn-RS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potraživanja u novac!!!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4951644" y="1501297"/>
            <a:ext cx="4176122" cy="4237087"/>
            <a:chOff x="4842579" y="2009888"/>
            <a:chExt cx="4176122" cy="4237087"/>
          </a:xfrm>
        </p:grpSpPr>
        <p:sp>
          <p:nvSpPr>
            <p:cNvPr id="9" name="Rectangle 8"/>
            <p:cNvSpPr/>
            <p:nvPr/>
          </p:nvSpPr>
          <p:spPr>
            <a:xfrm>
              <a:off x="4879650" y="2102264"/>
              <a:ext cx="4101980" cy="41447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4842579" y="2009888"/>
              <a:ext cx="4176122" cy="4237087"/>
              <a:chOff x="4489316" y="2009889"/>
              <a:chExt cx="4176122" cy="4237087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489316" y="2009889"/>
                <a:ext cx="4176122" cy="4237087"/>
              </a:xfrm>
              <a:prstGeom prst="rect">
                <a:avLst/>
              </a:prstGeom>
            </p:spPr>
          </p:pic>
          <p:sp>
            <p:nvSpPr>
              <p:cNvPr id="13" name="Notched Right Arrow 12"/>
              <p:cNvSpPr/>
              <p:nvPr/>
            </p:nvSpPr>
            <p:spPr>
              <a:xfrm>
                <a:off x="7245978" y="3469914"/>
                <a:ext cx="693064" cy="306933"/>
              </a:xfrm>
              <a:prstGeom prst="notchedRight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4983188" y="3973407"/>
            <a:ext cx="4107507" cy="2301134"/>
            <a:chOff x="4747963" y="2738068"/>
            <a:chExt cx="4074930" cy="2301134"/>
          </a:xfrm>
        </p:grpSpPr>
        <p:grpSp>
          <p:nvGrpSpPr>
            <p:cNvPr id="6" name="Group 5"/>
            <p:cNvGrpSpPr/>
            <p:nvPr/>
          </p:nvGrpSpPr>
          <p:grpSpPr>
            <a:xfrm>
              <a:off x="4747963" y="2738068"/>
              <a:ext cx="4074930" cy="2301134"/>
              <a:chOff x="4747963" y="2832071"/>
              <a:chExt cx="4074930" cy="230113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4753380" y="2832072"/>
                <a:ext cx="4069513" cy="230113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47963" y="2832071"/>
                <a:ext cx="4045784" cy="2301133"/>
              </a:xfrm>
              <a:prstGeom prst="rect">
                <a:avLst/>
              </a:prstGeom>
            </p:spPr>
          </p:pic>
        </p:grpSp>
        <p:sp>
          <p:nvSpPr>
            <p:cNvPr id="21" name="Notched Right Arrow 20"/>
            <p:cNvSpPr/>
            <p:nvPr/>
          </p:nvSpPr>
          <p:spPr>
            <a:xfrm>
              <a:off x="7325136" y="3294441"/>
              <a:ext cx="767694" cy="272955"/>
            </a:xfrm>
            <a:prstGeom prst="notched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59" y="4222333"/>
            <a:ext cx="7357928" cy="30744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59" y="5332421"/>
            <a:ext cx="7685581" cy="31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25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78" y="397926"/>
            <a:ext cx="7886700" cy="1103371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sz="3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	Pokazatelji </a:t>
            </a:r>
            <a:r>
              <a:rPr lang="sr-Latn-R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efikasnosti – </a:t>
            </a:r>
            <a:r>
              <a:rPr lang="sr-Latn-RS" sz="3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Koeficijent obrta </a:t>
            </a:r>
            <a:r>
              <a:rPr lang="sr-Latn-R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obaveza </a:t>
            </a:r>
            <a:r>
              <a:rPr lang="sr-Latn-RS" sz="3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sr-Latn-R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njihovo dospjeće u danima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2542" y="1593673"/>
            <a:ext cx="4601267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Pokazuje </a:t>
            </a:r>
            <a:r>
              <a:rPr lang="sr-Latn-RS" sz="1600" dirty="0"/>
              <a:t>kako preduzetnik izmiruje svoje dugove prema povjeriocima.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Visok </a:t>
            </a:r>
            <a:r>
              <a:rPr lang="sr-Latn-RS" sz="1600" dirty="0"/>
              <a:t>omjer govori da preduzetnik ne dobija povoljne kreditne uslove, tj. obaveze mu brzo dospijevaju na plaćanje.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Što </a:t>
            </a:r>
            <a:r>
              <a:rPr lang="sr-Latn-RS" sz="1600" dirty="0"/>
              <a:t>je ovaj koeficijent niži, to je situacija povoljnija za preduzetnika (ima duže rokove plaćanja).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Ovaj </a:t>
            </a:r>
            <a:r>
              <a:rPr lang="sr-Latn-RS" sz="1600" dirty="0"/>
              <a:t>koeficijent </a:t>
            </a:r>
            <a:r>
              <a:rPr lang="sr-Latn-RS" sz="1600" dirty="0" smtClean="0"/>
              <a:t>se računa se iz odnosa poslovnih rashoda i prosječnih tekućih obaveza. </a:t>
            </a:r>
            <a:endParaRPr lang="sr-Latn-RS" sz="16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Broj </a:t>
            </a:r>
            <a:r>
              <a:rPr lang="sr-Latn-RS" sz="1600" dirty="0"/>
              <a:t>dana koji je potreban da preduzetnik </a:t>
            </a:r>
            <a:r>
              <a:rPr lang="sr-Latn-RS" sz="1600" dirty="0" smtClean="0"/>
              <a:t>izmiri svoje obaveze </a:t>
            </a:r>
            <a:r>
              <a:rPr lang="sr-Latn-RS" sz="1600" dirty="0"/>
              <a:t>računa se iz odnosa </a:t>
            </a:r>
            <a:r>
              <a:rPr lang="sr-Latn-RS" sz="1600" dirty="0" smtClean="0"/>
              <a:t>broja dana u godini i koeficijenta obrta: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Što </a:t>
            </a:r>
            <a:r>
              <a:rPr lang="sr-Latn-RS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ovaj broj </a:t>
            </a:r>
            <a:r>
              <a:rPr lang="sr-Latn-RS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veći, </a:t>
            </a:r>
            <a:r>
              <a:rPr lang="sr-Latn-RS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je bolje za firmu, jer  </a:t>
            </a:r>
            <a:r>
              <a:rPr lang="sr-Latn-RS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obaveze sporije dospijevaju za plaćanje!!!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4951644" y="1337354"/>
            <a:ext cx="4176122" cy="4237087"/>
            <a:chOff x="4951644" y="1337354"/>
            <a:chExt cx="4176122" cy="4237087"/>
          </a:xfrm>
        </p:grpSpPr>
        <p:grpSp>
          <p:nvGrpSpPr>
            <p:cNvPr id="19" name="Group 18"/>
            <p:cNvGrpSpPr/>
            <p:nvPr/>
          </p:nvGrpSpPr>
          <p:grpSpPr>
            <a:xfrm>
              <a:off x="4951644" y="1337354"/>
              <a:ext cx="4176122" cy="4237087"/>
              <a:chOff x="4842579" y="2009888"/>
              <a:chExt cx="4176122" cy="4237087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879650" y="2102264"/>
                <a:ext cx="4101980" cy="414471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842579" y="2009888"/>
                <a:ext cx="4176122" cy="4237087"/>
              </a:xfrm>
              <a:prstGeom prst="rect">
                <a:avLst/>
              </a:prstGeom>
            </p:spPr>
          </p:pic>
        </p:grpSp>
        <p:sp>
          <p:nvSpPr>
            <p:cNvPr id="30" name="Left Brace 29"/>
            <p:cNvSpPr/>
            <p:nvPr/>
          </p:nvSpPr>
          <p:spPr>
            <a:xfrm>
              <a:off x="8195417" y="3188334"/>
              <a:ext cx="189090" cy="957366"/>
            </a:xfrm>
            <a:prstGeom prst="leftBrac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973063" y="4263714"/>
            <a:ext cx="4102047" cy="1275297"/>
            <a:chOff x="1283572" y="4529780"/>
            <a:chExt cx="4102047" cy="1275297"/>
          </a:xfrm>
        </p:grpSpPr>
        <p:grpSp>
          <p:nvGrpSpPr>
            <p:cNvPr id="11" name="Group 10"/>
            <p:cNvGrpSpPr/>
            <p:nvPr/>
          </p:nvGrpSpPr>
          <p:grpSpPr>
            <a:xfrm>
              <a:off x="1283572" y="4529780"/>
              <a:ext cx="4102047" cy="1275297"/>
              <a:chOff x="5099127" y="5238572"/>
              <a:chExt cx="4102047" cy="1248740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5099127" y="5238572"/>
                <a:ext cx="4102047" cy="124874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05920" y="5288595"/>
                <a:ext cx="4088459" cy="1148694"/>
              </a:xfrm>
              <a:prstGeom prst="rect">
                <a:avLst/>
              </a:prstGeom>
            </p:spPr>
          </p:pic>
        </p:grpSp>
        <p:sp>
          <p:nvSpPr>
            <p:cNvPr id="31" name="Notched Right Arrow 30"/>
            <p:cNvSpPr/>
            <p:nvPr/>
          </p:nvSpPr>
          <p:spPr>
            <a:xfrm>
              <a:off x="3840897" y="5506578"/>
              <a:ext cx="773831" cy="272955"/>
            </a:xfrm>
            <a:prstGeom prst="notched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59" y="4106635"/>
            <a:ext cx="7514049" cy="31396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635" y="5243391"/>
            <a:ext cx="7580928" cy="311271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5063707" y="5857336"/>
            <a:ext cx="3916392" cy="89370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Likvidnost je utoliko bolja što je koef. </a:t>
            </a:r>
            <a:r>
              <a:rPr lang="sr-Latn-R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sr-Latn-R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brta potraživanja veći od koef. </a:t>
            </a:r>
            <a:r>
              <a:rPr lang="sr-Latn-R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sr-Latn-R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brta obaveza!!!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774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554" y="338106"/>
            <a:ext cx="7886700" cy="1020676"/>
          </a:xfrm>
        </p:spPr>
        <p:txBody>
          <a:bodyPr/>
          <a:lstStyle/>
          <a:p>
            <a:pPr algn="ctr"/>
            <a:r>
              <a:rPr lang="sr-Latn-RS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Izračunavanje praga rentabilnosti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466" y="1358782"/>
            <a:ext cx="822105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Prag rentabilnosti je onaj obim proizvodnje na kome su ukupni troškovi jednaki ukupnih prihodima, a profit je na </a:t>
            </a:r>
            <a:r>
              <a:rPr lang="sr-Latn-RS" sz="2000" dirty="0" smtClean="0"/>
              <a:t>nuli</a:t>
            </a:r>
            <a:r>
              <a:rPr lang="sr-Latn-RS" sz="2000" dirty="0"/>
              <a:t>. </a:t>
            </a: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Bez </a:t>
            </a:r>
            <a:r>
              <a:rPr lang="sr-Latn-RS" sz="2000" dirty="0"/>
              <a:t>izračunavanja praga rentabilnosti nemoguće je upravljati poslovnim rezultatom, kao ni ocijeniti isplativost neke proizvodnje. </a:t>
            </a:r>
            <a:endParaRPr lang="sr-Latn-RS" sz="2000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Jednom </a:t>
            </a:r>
            <a:r>
              <a:rPr lang="sr-Latn-RS" dirty="0"/>
              <a:t>kada se zna tačka pokrića, zna se i minimalni plan koji se treba ostvariti kako </a:t>
            </a:r>
            <a:r>
              <a:rPr lang="sr-Latn-RS" dirty="0" smtClean="0"/>
              <a:t>bi se pokrili svi troškovi poslovanja i izbjegao gubitak. </a:t>
            </a:r>
            <a:endParaRPr lang="sr-Latn-R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U ovoj analizi se polazi od linearne funkcije troškova gdje su ukupni troškovi jednaki sumi fiksnih i varijabilnih troškova: </a:t>
            </a:r>
          </a:p>
          <a:p>
            <a:pPr algn="ctr">
              <a:spcAft>
                <a:spcPts val="600"/>
              </a:spcAft>
            </a:pPr>
            <a:r>
              <a:rPr lang="sr-Latn-R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 = FT + (vt x Q)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UT – ukupni troškovi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FT – fiksni </a:t>
            </a:r>
            <a:r>
              <a:rPr lang="sr-Latn-RS" sz="2000" dirty="0" smtClean="0"/>
              <a:t>troškovi (</a:t>
            </a:r>
            <a:r>
              <a:rPr lang="sr-Latn-RS" i="1" dirty="0" smtClean="0"/>
              <a:t>oni koji se ne mijenjaju sa promjenom obima proizvodnje</a:t>
            </a:r>
            <a:r>
              <a:rPr lang="sr-Latn-RS" sz="2000" dirty="0" smtClean="0"/>
              <a:t>)</a:t>
            </a:r>
            <a:endParaRPr lang="sr-Latn-RS" sz="20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vt – varijabilni trošak po jedinici mjere proizvoda (npr. po 1 kg </a:t>
            </a:r>
            <a:r>
              <a:rPr lang="sr-Latn-RS" sz="2000" dirty="0"/>
              <a:t>mesa)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Q – količina (npr. tone žita, gajbe voća, kg proizvedenog mesa)</a:t>
            </a:r>
          </a:p>
        </p:txBody>
      </p:sp>
    </p:spTree>
    <p:extLst>
      <p:ext uri="{BB962C8B-B14F-4D97-AF65-F5344CB8AC3E}">
        <p14:creationId xmlns:p14="http://schemas.microsoft.com/office/powerpoint/2010/main" val="401900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554" y="338106"/>
            <a:ext cx="7886700" cy="1020676"/>
          </a:xfrm>
        </p:spPr>
        <p:txBody>
          <a:bodyPr/>
          <a:lstStyle/>
          <a:p>
            <a:pPr algn="ctr"/>
            <a:r>
              <a:rPr lang="sr-Latn-RS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Prag rentabilnosti (nastavak)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466" y="1358782"/>
            <a:ext cx="822105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S obzirom da su na tački pokrića ukupni </a:t>
            </a:r>
            <a:r>
              <a:rPr lang="sr-Latn-RS" sz="2000" dirty="0" smtClean="0"/>
              <a:t>prihodi (UP = pc*Q</a:t>
            </a:r>
            <a:r>
              <a:rPr lang="sr-Latn-RS" sz="2000" dirty="0"/>
              <a:t>), jednaki ukupnim troškovima (UT = FT + (vt x Q</a:t>
            </a:r>
            <a:r>
              <a:rPr lang="sr-Latn-RS" sz="2000" dirty="0" smtClean="0"/>
              <a:t>)), </a:t>
            </a:r>
            <a:r>
              <a:rPr lang="sr-Latn-RS" sz="2000" dirty="0"/>
              <a:t>količina </a:t>
            </a:r>
            <a:r>
              <a:rPr lang="sr-Latn-RS" sz="2000" dirty="0" smtClean="0"/>
              <a:t>proizvodnje (Q) </a:t>
            </a:r>
            <a:r>
              <a:rPr lang="sr-Latn-RS" sz="2000" dirty="0"/>
              <a:t>koja odgovara </a:t>
            </a:r>
            <a:r>
              <a:rPr lang="sr-Latn-R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pragu rentabilnosti</a:t>
            </a:r>
            <a:r>
              <a:rPr lang="sr-Latn-RS" sz="2000" dirty="0"/>
              <a:t> će se računati na sljedeći način:</a:t>
            </a:r>
          </a:p>
          <a:p>
            <a:pPr>
              <a:spcAft>
                <a:spcPts val="600"/>
              </a:spcAft>
            </a:pPr>
            <a:endParaRPr lang="sr-Latn-RS" sz="20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20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20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 smtClean="0"/>
              <a:t>Gdje </a:t>
            </a:r>
            <a:r>
              <a:rPr lang="sr-Latn-RS" sz="2000" dirty="0"/>
              <a:t>su: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pc – prodajna cijena po toni/gajbi/kg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2000" dirty="0"/>
              <a:t>vt – varijabilni troškovi po toni/gajbi/kg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21796" y="2583036"/>
            <a:ext cx="10094031" cy="655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88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476" y="339695"/>
            <a:ext cx="8092868" cy="606965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 rot="21289378">
            <a:off x="1491108" y="1004524"/>
            <a:ext cx="2438295" cy="1368264"/>
          </a:xfrm>
          <a:prstGeom prst="ellipse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3000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BILANS STANJA</a:t>
            </a:r>
            <a:endParaRPr lang="en-US" sz="30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 rot="21289378">
            <a:off x="998967" y="3246181"/>
            <a:ext cx="2119166" cy="1249851"/>
          </a:xfrm>
          <a:prstGeom prst="ellipse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2800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BILANS USPJEHA</a:t>
            </a:r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 rot="21289378">
            <a:off x="5520963" y="788760"/>
            <a:ext cx="2349333" cy="1251134"/>
          </a:xfrm>
          <a:prstGeom prst="ellipse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2400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BILANS NOVČANIH TOKOVA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 rot="21289378">
            <a:off x="6086983" y="2958007"/>
            <a:ext cx="2103218" cy="1225946"/>
          </a:xfrm>
          <a:prstGeom prst="ellipse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2400" b="1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IZVJEŠTAJ O KAPITALU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04060" y="5178751"/>
            <a:ext cx="6246976" cy="692210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FINANSIJSKI IZVJEŠTAJI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526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78" y="397926"/>
            <a:ext cx="7886700" cy="704481"/>
          </a:xfrm>
        </p:spPr>
        <p:txBody>
          <a:bodyPr>
            <a:normAutofit/>
          </a:bodyPr>
          <a:lstStyle/>
          <a:p>
            <a:pPr algn="ctr"/>
            <a:r>
              <a:rPr lang="sr-Latn-RS" sz="32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Prag rentabilnosti - Primjer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2542" y="1165662"/>
            <a:ext cx="460126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/>
              <a:t>Pretpostavimo da se </a:t>
            </a:r>
            <a:r>
              <a:rPr lang="sr-Latn-RS" sz="1600" dirty="0" smtClean="0"/>
              <a:t>farma </a:t>
            </a:r>
            <a:r>
              <a:rPr lang="sr-Latn-RS" sz="1600" dirty="0" smtClean="0"/>
              <a:t>bavi </a:t>
            </a:r>
            <a:r>
              <a:rPr lang="sr-Latn-RS" sz="1600" dirty="0"/>
              <a:t>uzgojem svinja.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Fiksni </a:t>
            </a:r>
            <a:r>
              <a:rPr lang="sr-Latn-RS" sz="1600" dirty="0"/>
              <a:t>troškovi farme </a:t>
            </a:r>
            <a:r>
              <a:rPr lang="sr-Latn-RS" sz="1600" dirty="0" smtClean="0"/>
              <a:t>iznose </a:t>
            </a:r>
            <a:r>
              <a:rPr lang="sr-Latn-RS" sz="1600" u="sng" dirty="0" smtClean="0"/>
              <a:t>44.375 </a:t>
            </a:r>
            <a:r>
              <a:rPr lang="sr-Latn-RS" sz="1600" u="sng" dirty="0"/>
              <a:t>KM</a:t>
            </a:r>
            <a:r>
              <a:rPr lang="sr-Latn-RS" sz="1600" dirty="0"/>
              <a:t>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Ukupni </a:t>
            </a:r>
            <a:r>
              <a:rPr lang="sr-Latn-RS" sz="1600" dirty="0"/>
              <a:t>varijabilni troškovi </a:t>
            </a:r>
            <a:r>
              <a:rPr lang="sr-Latn-RS" sz="1600" dirty="0" smtClean="0"/>
              <a:t>iznose </a:t>
            </a:r>
            <a:r>
              <a:rPr lang="sr-Latn-RS" sz="1600" dirty="0"/>
              <a:t>119.187,50 </a:t>
            </a:r>
            <a:r>
              <a:rPr lang="sr-Latn-RS" sz="1600" dirty="0" smtClean="0"/>
              <a:t>KM.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Ako je farma u </a:t>
            </a:r>
            <a:r>
              <a:rPr lang="sr-Latn-RS" sz="1600" dirty="0"/>
              <a:t>datoj godini </a:t>
            </a:r>
            <a:r>
              <a:rPr lang="sr-Latn-RS" sz="1600" dirty="0" smtClean="0"/>
              <a:t>prodala </a:t>
            </a:r>
            <a:r>
              <a:rPr lang="sr-Latn-RS" sz="1600" dirty="0"/>
              <a:t>80.000 kg </a:t>
            </a:r>
            <a:r>
              <a:rPr lang="sr-Latn-RS" sz="1600" dirty="0" smtClean="0"/>
              <a:t>mesa, </a:t>
            </a:r>
            <a:r>
              <a:rPr lang="sr-Latn-RS" sz="1600" dirty="0" smtClean="0"/>
              <a:t>koliki će biti njen prag rentabilnosti???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Jedinični </a:t>
            </a:r>
            <a:r>
              <a:rPr lang="sr-Latn-RS" sz="1600" dirty="0" smtClean="0"/>
              <a:t>varijabilni troškovi i jedinična cijena biti:</a:t>
            </a:r>
          </a:p>
          <a:p>
            <a:pPr>
              <a:spcAft>
                <a:spcPts val="600"/>
              </a:spcAft>
            </a:pPr>
            <a:r>
              <a:rPr lang="sr-Latn-RS" sz="1600" dirty="0" smtClean="0"/>
              <a:t>      vt/kg </a:t>
            </a:r>
            <a:r>
              <a:rPr lang="sr-Latn-RS" sz="1600" dirty="0"/>
              <a:t>= 119.187,50 KM / 80.000 kg = </a:t>
            </a:r>
            <a:r>
              <a:rPr lang="sr-Latn-RS" sz="1600" u="sng" dirty="0"/>
              <a:t>1,49 KM/kg</a:t>
            </a:r>
          </a:p>
          <a:p>
            <a:pPr>
              <a:spcAft>
                <a:spcPts val="600"/>
              </a:spcAft>
            </a:pPr>
            <a:r>
              <a:rPr lang="sr-Latn-RS" sz="1600" dirty="0"/>
              <a:t>      pc/kg = 200.000,00 KM / 80.000 kg = </a:t>
            </a:r>
            <a:r>
              <a:rPr lang="sr-Latn-RS" sz="1600" u="sng" dirty="0"/>
              <a:t>2,50 KM/kg </a:t>
            </a:r>
            <a:endParaRPr lang="sr-Latn-RS" sz="1600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/>
              <a:t>Ako uzmemo da je prosječna težina svinje 110 kg, to znači da bi naš farmer trebalo godišnje da proizvede i proda najmanje 400 svinja da bi pokrio sve troškove poslovanja. S obzirom da je naš farmer proizveo skoro duplo više kg mesa, potpuno je jasno zašto posluje sa dobitkom. </a:t>
            </a:r>
            <a:r>
              <a:rPr lang="sr-Latn-RS" sz="1600" dirty="0" smtClean="0"/>
              <a:t> </a:t>
            </a:r>
            <a:endParaRPr lang="sr-Latn-RS" sz="16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4953809" y="1102407"/>
            <a:ext cx="4176122" cy="4237087"/>
            <a:chOff x="4842579" y="2009888"/>
            <a:chExt cx="4176122" cy="4237087"/>
          </a:xfrm>
        </p:grpSpPr>
        <p:sp>
          <p:nvSpPr>
            <p:cNvPr id="9" name="Rectangle 8"/>
            <p:cNvSpPr/>
            <p:nvPr/>
          </p:nvSpPr>
          <p:spPr>
            <a:xfrm>
              <a:off x="4879650" y="2102264"/>
              <a:ext cx="4101980" cy="41447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42579" y="2009888"/>
              <a:ext cx="4176122" cy="4237087"/>
            </a:xfrm>
            <a:prstGeom prst="rect">
              <a:avLst/>
            </a:prstGeom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73937" y="5760117"/>
            <a:ext cx="9813067" cy="52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01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357" y="380834"/>
            <a:ext cx="7886700" cy="1157409"/>
          </a:xfrm>
        </p:spPr>
        <p:txBody>
          <a:bodyPr/>
          <a:lstStyle/>
          <a:p>
            <a:pPr algn="ctr"/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Zaključak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0357" y="1538243"/>
            <a:ext cx="7922322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Finansijski izvještaji nisu sami sebi svrha već su izvor korisnih informacija za donošenje poslovnih odluka.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Zahvaljujući analizi informacija iz finansijskih izvještaja dolazi se do korisnih saznanja o finansijskom položaju i uspješnosti poslovanja. </a:t>
            </a:r>
            <a:endParaRPr lang="sr-Latn-R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/>
              <a:t>Tri su glavna korisnika analize finansijskih </a:t>
            </a:r>
            <a:r>
              <a:rPr lang="sr-Latn-RS" dirty="0" smtClean="0"/>
              <a:t>izvještaja</a:t>
            </a:r>
            <a:r>
              <a:rPr lang="sr-Latn-RS" dirty="0"/>
              <a:t>, a to su</a:t>
            </a:r>
            <a:r>
              <a:rPr lang="sr-Latn-RS" dirty="0" smtClean="0"/>
              <a:t>: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sr-Latn-R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Vlasnici</a:t>
            </a:r>
            <a:r>
              <a:rPr lang="sr-Latn-RS" dirty="0"/>
              <a:t>, koji su zainteresovani da ulažu u posao, pa žele da poznaju potencijal poslovanja;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sr-Latn-R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Povjerioci</a:t>
            </a:r>
            <a:r>
              <a:rPr lang="sr-Latn-RS" dirty="0"/>
              <a:t> kojima je glavna briga hoće li uspjeti naplatiti ono što su prodali datoj firmi na kredit (dobavljači) ili naplatiti pozajmljena sredstva (banke), i 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sr-Latn-R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Menadžment</a:t>
            </a:r>
            <a:r>
              <a:rPr lang="sr-Latn-RS" dirty="0"/>
              <a:t>, koji je zainteresovan da zna koliki je i kakav učinak, tj. uspješnost </a:t>
            </a:r>
            <a:r>
              <a:rPr lang="sr-Latn-RS" dirty="0" smtClean="0"/>
              <a:t>poslovanja</a:t>
            </a:r>
            <a:r>
              <a:rPr lang="sr-Latn-RS" dirty="0" smtClean="0"/>
              <a:t>, te kako planirati buduće aktivnosti radi ostvarivanja još boljih rezultata</a:t>
            </a:r>
            <a:r>
              <a:rPr lang="sr-Latn-RS" smtClean="0"/>
              <a:t>.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74346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028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202" y="346651"/>
            <a:ext cx="7886700" cy="909581"/>
          </a:xfrm>
        </p:spPr>
        <p:txBody>
          <a:bodyPr/>
          <a:lstStyle/>
          <a:p>
            <a:pPr algn="ctr"/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Bilans uspjeha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0200" y="1401510"/>
            <a:ext cx="376869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Bilans uspjeha </a:t>
            </a:r>
            <a:r>
              <a:rPr lang="sr-Latn-RS" dirty="0"/>
              <a:t>je izvještaj koji daje pregled evidentiranih prihoda i rashoda tokom finansijske godine i obračun dobiti za tu godinu. </a:t>
            </a:r>
            <a:endParaRPr lang="sr-Latn-RS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Prihod</a:t>
            </a:r>
            <a:r>
              <a:rPr lang="sr-Latn-RS" dirty="0" smtClean="0"/>
              <a:t> </a:t>
            </a:r>
            <a:r>
              <a:rPr lang="sr-Latn-RS" dirty="0"/>
              <a:t>je finansijski pojam koji se odnosi na novčanu vrijednost onoga što preduzetnik proda tokom perioda, po prodajnim </a:t>
            </a:r>
            <a:r>
              <a:rPr lang="sr-Latn-RS" dirty="0" smtClean="0"/>
              <a:t>cijenama.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Troškovi</a:t>
            </a:r>
            <a:r>
              <a:rPr lang="sr-Latn-RS" dirty="0" smtClean="0"/>
              <a:t> se mogu podijeliti </a:t>
            </a:r>
            <a:r>
              <a:rPr lang="sr-Latn-RS" dirty="0"/>
              <a:t>u četiri glavne kategorije: </a:t>
            </a:r>
            <a:endParaRPr lang="sr-Latn-RS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/>
              <a:t>t</a:t>
            </a:r>
            <a:r>
              <a:rPr lang="sr-Latn-RS" sz="1600" dirty="0" smtClean="0"/>
              <a:t>roškovi proizvodnje prodatih  proizvoda, 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/>
              <a:t>t</a:t>
            </a:r>
            <a:r>
              <a:rPr lang="sr-Latn-RS" sz="1600" dirty="0" smtClean="0"/>
              <a:t>roškovi prodaje,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opšti </a:t>
            </a:r>
            <a:r>
              <a:rPr lang="sr-Latn-RS" sz="1600" dirty="0"/>
              <a:t>i administrativni troškovi, </a:t>
            </a:r>
            <a:endParaRPr lang="sr-Latn-RS" sz="1600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600" dirty="0" smtClean="0"/>
              <a:t>troškovi </a:t>
            </a:r>
            <a:r>
              <a:rPr lang="sr-Latn-RS" sz="1600" dirty="0"/>
              <a:t>kamata i porezi.</a:t>
            </a:r>
            <a:endParaRPr lang="sr-Latn-RS" sz="1600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4554906" y="1401510"/>
            <a:ext cx="4127350" cy="4202224"/>
            <a:chOff x="4554906" y="1401510"/>
            <a:chExt cx="4127350" cy="4202224"/>
          </a:xfrm>
        </p:grpSpPr>
        <p:sp>
          <p:nvSpPr>
            <p:cNvPr id="4" name="TextBox 3"/>
            <p:cNvSpPr txBox="1"/>
            <p:nvPr/>
          </p:nvSpPr>
          <p:spPr>
            <a:xfrm>
              <a:off x="4589090" y="1401510"/>
              <a:ext cx="400797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Farma XY</a:t>
              </a:r>
            </a:p>
            <a:p>
              <a:pPr algn="ctr"/>
              <a:r>
                <a:rPr lang="sr-Latn-RS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Bilans uspjeha za godinu koja se završava na dan 31.12.202x.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54906" y="2470118"/>
              <a:ext cx="4127350" cy="31336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8344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6559" y="346652"/>
            <a:ext cx="3801812" cy="789940"/>
          </a:xfrm>
        </p:spPr>
        <p:txBody>
          <a:bodyPr/>
          <a:lstStyle/>
          <a:p>
            <a:pPr algn="r"/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Bilans uspjeha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529403" y="1256232"/>
            <a:ext cx="4127350" cy="4108513"/>
            <a:chOff x="4529403" y="1401510"/>
            <a:chExt cx="4127350" cy="4108513"/>
          </a:xfrm>
        </p:grpSpPr>
        <p:sp>
          <p:nvSpPr>
            <p:cNvPr id="4" name="TextBox 3"/>
            <p:cNvSpPr txBox="1"/>
            <p:nvPr/>
          </p:nvSpPr>
          <p:spPr>
            <a:xfrm>
              <a:off x="4589090" y="1401510"/>
              <a:ext cx="400797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Farma XY</a:t>
              </a:r>
            </a:p>
            <a:p>
              <a:pPr algn="ctr"/>
              <a:r>
                <a:rPr lang="sr-Latn-RS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Bilans uspjeha za godinu koja se završava na dan 31.12.202x.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9403" y="2376407"/>
              <a:ext cx="4127350" cy="3133616"/>
            </a:xfrm>
            <a:prstGeom prst="rect">
              <a:avLst/>
            </a:prstGeom>
          </p:spPr>
        </p:pic>
      </p:grpSp>
      <p:sp>
        <p:nvSpPr>
          <p:cNvPr id="6" name="Line Callout 2 5"/>
          <p:cNvSpPr/>
          <p:nvPr/>
        </p:nvSpPr>
        <p:spPr>
          <a:xfrm>
            <a:off x="264919" y="412799"/>
            <a:ext cx="3785788" cy="843433"/>
          </a:xfrm>
          <a:prstGeom prst="borderCallout2">
            <a:avLst>
              <a:gd name="adj1" fmla="val 46976"/>
              <a:gd name="adj2" fmla="val 99682"/>
              <a:gd name="adj3" fmla="val 46975"/>
              <a:gd name="adj4" fmla="val 105153"/>
              <a:gd name="adj5" fmla="val 277479"/>
              <a:gd name="adj6" fmla="val 12225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RS" sz="1400" dirty="0"/>
              <a:t>U </a:t>
            </a:r>
            <a:r>
              <a:rPr lang="sr-Latn-R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prihode</a:t>
            </a:r>
            <a:r>
              <a:rPr lang="sr-Latn-RS" sz="1400" dirty="0"/>
              <a:t> </a:t>
            </a:r>
            <a:r>
              <a:rPr lang="sr-Latn-RS" sz="1400" dirty="0" smtClean="0"/>
              <a:t>spadaju i </a:t>
            </a:r>
            <a:r>
              <a:rPr lang="sr-Latn-RS" sz="1400" dirty="0"/>
              <a:t>različite vrste podsticaja i subvencija, kao i donacije koje preduzetnik ostvari kao rezultat obavljanja vlastite djelatnosti.</a:t>
            </a:r>
            <a:endParaRPr lang="en-US" sz="1400" dirty="0"/>
          </a:p>
        </p:txBody>
      </p:sp>
      <p:sp>
        <p:nvSpPr>
          <p:cNvPr id="7" name="Line Callout 2 6"/>
          <p:cNvSpPr/>
          <p:nvPr/>
        </p:nvSpPr>
        <p:spPr>
          <a:xfrm>
            <a:off x="264919" y="1327199"/>
            <a:ext cx="3785788" cy="2808965"/>
          </a:xfrm>
          <a:prstGeom prst="borderCallout2">
            <a:avLst>
              <a:gd name="adj1" fmla="val 46976"/>
              <a:gd name="adj2" fmla="val 99682"/>
              <a:gd name="adj3" fmla="val 46975"/>
              <a:gd name="adj4" fmla="val 105153"/>
              <a:gd name="adj5" fmla="val 58219"/>
              <a:gd name="adj6" fmla="val 11480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RS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Troškovi proizvodnje prodatih proizvoda </a:t>
            </a:r>
            <a:r>
              <a:rPr lang="sr-Latn-RS" sz="1200" dirty="0"/>
              <a:t>predstavljaju sve troškove koji su bili neophodni da bi se proizveli proizvodi na farmi </a:t>
            </a:r>
            <a:r>
              <a:rPr lang="sr-Latn-RS" sz="1200" dirty="0" smtClean="0"/>
              <a:t>i </a:t>
            </a:r>
            <a:r>
              <a:rPr lang="sr-Latn-RS" sz="1200" dirty="0"/>
              <a:t>mogu da uključuju: 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sr-Latn-RS" sz="1200" dirty="0" smtClean="0"/>
              <a:t>nabavnu </a:t>
            </a:r>
            <a:r>
              <a:rPr lang="sr-Latn-RS" sz="1200" dirty="0"/>
              <a:t>vrijednost sjemena i mineralnih </a:t>
            </a:r>
            <a:r>
              <a:rPr lang="sr-Latn-RS" sz="1200" dirty="0" smtClean="0"/>
              <a:t>đubriva;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sr-Latn-RS" sz="1200" dirty="0" smtClean="0"/>
              <a:t>nabavnu </a:t>
            </a:r>
            <a:r>
              <a:rPr lang="sr-Latn-RS" sz="1200" dirty="0"/>
              <a:t>vrijednost zaštitnih sredstava</a:t>
            </a:r>
            <a:r>
              <a:rPr lang="sr-Latn-RS" sz="1200" dirty="0" smtClean="0"/>
              <a:t>;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sr-Latn-RS" sz="1200" dirty="0" smtClean="0"/>
              <a:t>rad </a:t>
            </a:r>
            <a:r>
              <a:rPr lang="sr-Latn-RS" sz="1200" dirty="0"/>
              <a:t>poljoprivrednih mašina</a:t>
            </a:r>
            <a:r>
              <a:rPr lang="sr-Latn-RS" sz="1200" dirty="0" smtClean="0"/>
              <a:t>;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sr-Latn-RS" sz="1200" dirty="0" smtClean="0"/>
              <a:t>nabavnu </a:t>
            </a:r>
            <a:r>
              <a:rPr lang="sr-Latn-RS" sz="1200" dirty="0"/>
              <a:t>vrijednost ili troškove proizvodnje stočne hrane</a:t>
            </a:r>
            <a:r>
              <a:rPr lang="sr-Latn-RS" sz="1200" dirty="0" smtClean="0"/>
              <a:t>;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sr-Latn-RS" sz="1200" dirty="0" smtClean="0"/>
              <a:t>veterinarske </a:t>
            </a:r>
            <a:r>
              <a:rPr lang="sr-Latn-RS" sz="1200" dirty="0"/>
              <a:t>troškove i troškove označavanja životinja</a:t>
            </a:r>
            <a:r>
              <a:rPr lang="sr-Latn-RS" sz="1200" dirty="0" smtClean="0"/>
              <a:t>;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sr-Latn-RS" sz="1200" dirty="0" smtClean="0"/>
              <a:t>usluge </a:t>
            </a:r>
            <a:r>
              <a:rPr lang="sr-Latn-RS" sz="1200" dirty="0"/>
              <a:t>klaonice</a:t>
            </a:r>
            <a:r>
              <a:rPr lang="sr-Latn-RS" sz="1200" dirty="0" smtClean="0"/>
              <a:t>,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sr-Latn-RS" sz="1200" dirty="0" smtClean="0"/>
              <a:t>rad </a:t>
            </a:r>
            <a:r>
              <a:rPr lang="sr-Latn-RS" sz="1200" dirty="0"/>
              <a:t>ljudi</a:t>
            </a:r>
            <a:r>
              <a:rPr lang="sr-Latn-RS" sz="1200" dirty="0" smtClean="0"/>
              <a:t>;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sr-Latn-RS" sz="1200" dirty="0" smtClean="0"/>
              <a:t>zakup </a:t>
            </a:r>
            <a:r>
              <a:rPr lang="sr-Latn-RS" sz="1200" dirty="0"/>
              <a:t>zemljišta</a:t>
            </a:r>
            <a:r>
              <a:rPr lang="sr-Latn-RS" sz="1200" dirty="0" smtClean="0"/>
              <a:t>;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sr-Latn-RS" sz="1200" dirty="0" smtClean="0"/>
              <a:t>osiguranje </a:t>
            </a:r>
            <a:r>
              <a:rPr lang="sr-Latn-RS" sz="1200" dirty="0"/>
              <a:t>usjeva i životinja</a:t>
            </a:r>
            <a:r>
              <a:rPr lang="sr-Latn-RS" sz="1200" dirty="0" smtClean="0"/>
              <a:t>;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sr-Latn-RS" sz="1200" dirty="0" smtClean="0"/>
              <a:t>dio </a:t>
            </a:r>
            <a:r>
              <a:rPr lang="sr-Latn-RS" sz="1200" dirty="0"/>
              <a:t>opštih troškova koji se raspoređuje na troškove proizvodnje (npr. troškovi struje, vode, održavanja</a:t>
            </a:r>
            <a:r>
              <a:rPr lang="sr-Latn-RS" sz="1200" dirty="0" smtClean="0"/>
              <a:t>...).</a:t>
            </a:r>
            <a:endParaRPr lang="en-US" sz="1400" dirty="0"/>
          </a:p>
        </p:txBody>
      </p:sp>
      <p:sp>
        <p:nvSpPr>
          <p:cNvPr id="8" name="Line Callout 2 7"/>
          <p:cNvSpPr/>
          <p:nvPr/>
        </p:nvSpPr>
        <p:spPr>
          <a:xfrm>
            <a:off x="264919" y="4207131"/>
            <a:ext cx="3785788" cy="687008"/>
          </a:xfrm>
          <a:prstGeom prst="borderCallout2">
            <a:avLst>
              <a:gd name="adj1" fmla="val 46976"/>
              <a:gd name="adj2" fmla="val 99682"/>
              <a:gd name="adj3" fmla="val 46975"/>
              <a:gd name="adj4" fmla="val 105153"/>
              <a:gd name="adj5" fmla="val -94443"/>
              <a:gd name="adj6" fmla="val 11660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RS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Troškovi prodaje </a:t>
            </a:r>
            <a:r>
              <a:rPr lang="sr-Latn-RS" sz="1400" dirty="0"/>
              <a:t>obično uključuju troškove </a:t>
            </a:r>
            <a:r>
              <a:rPr lang="sr-Latn-RS" sz="1400" dirty="0" smtClean="0"/>
              <a:t>transporta, </a:t>
            </a:r>
            <a:r>
              <a:rPr lang="sr-Latn-RS" sz="1400" dirty="0"/>
              <a:t>troškove provizija ili taksi za plasman proizvoda, gubitke proizvoda u transportu i sl.</a:t>
            </a:r>
            <a:endParaRPr lang="en-US" sz="14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264918" y="4965105"/>
            <a:ext cx="7750767" cy="1427149"/>
            <a:chOff x="264918" y="4965105"/>
            <a:chExt cx="7750767" cy="1427149"/>
          </a:xfrm>
        </p:grpSpPr>
        <p:sp>
          <p:nvSpPr>
            <p:cNvPr id="9" name="Line Callout 2 8"/>
            <p:cNvSpPr/>
            <p:nvPr/>
          </p:nvSpPr>
          <p:spPr>
            <a:xfrm>
              <a:off x="264918" y="4965105"/>
              <a:ext cx="3785789" cy="1427149"/>
            </a:xfrm>
            <a:prstGeom prst="borderCallout2">
              <a:avLst>
                <a:gd name="adj1" fmla="val 46976"/>
                <a:gd name="adj2" fmla="val 99682"/>
                <a:gd name="adj3" fmla="val 48173"/>
                <a:gd name="adj4" fmla="val 103347"/>
                <a:gd name="adj5" fmla="val -81233"/>
                <a:gd name="adj6" fmla="val 116157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sr-Latn-RS" sz="12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Opšti i administrativni troškovi </a:t>
              </a:r>
              <a:r>
                <a:rPr lang="sr-Latn-RS" sz="1200" dirty="0"/>
                <a:t>farme obično uključuju:</a:t>
              </a:r>
            </a:p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sr-Latn-RS" sz="1200" dirty="0" smtClean="0"/>
                <a:t>troškove </a:t>
              </a:r>
              <a:r>
                <a:rPr lang="sr-Latn-RS" sz="1200" dirty="0"/>
                <a:t>kancelarijskog </a:t>
              </a:r>
              <a:r>
                <a:rPr lang="sr-Latn-RS" sz="1200" dirty="0" smtClean="0"/>
                <a:t>materijala; </a:t>
              </a:r>
              <a:endParaRPr lang="sr-Latn-RS" sz="1200" dirty="0"/>
            </a:p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sr-Latn-RS" sz="1200" dirty="0" smtClean="0"/>
                <a:t>troškovi </a:t>
              </a:r>
              <a:r>
                <a:rPr lang="sr-Latn-RS" sz="1200" dirty="0"/>
                <a:t>komunalnih </a:t>
              </a:r>
              <a:r>
                <a:rPr lang="sr-Latn-RS" sz="1200" dirty="0" smtClean="0"/>
                <a:t>usluga; </a:t>
              </a:r>
              <a:endParaRPr lang="sr-Latn-RS" sz="1200" dirty="0"/>
            </a:p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sr-Latn-RS" sz="1200" dirty="0" smtClean="0"/>
                <a:t>troškovi </a:t>
              </a:r>
              <a:r>
                <a:rPr lang="sr-Latn-RS" sz="1200" dirty="0"/>
                <a:t>zakupa </a:t>
              </a:r>
              <a:r>
                <a:rPr lang="sr-Latn-RS" sz="1200" dirty="0" smtClean="0"/>
                <a:t>(zemljišta</a:t>
              </a:r>
              <a:r>
                <a:rPr lang="sr-Latn-RS" sz="1200" dirty="0"/>
                <a:t>, objekata ili </a:t>
              </a:r>
              <a:r>
                <a:rPr lang="sr-Latn-RS" sz="1200" dirty="0" smtClean="0"/>
                <a:t>polj. mašina); </a:t>
              </a:r>
              <a:endParaRPr lang="sr-Latn-RS" sz="1200" dirty="0"/>
            </a:p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sr-Latn-RS" sz="1200" dirty="0" smtClean="0"/>
                <a:t>troškovi </a:t>
              </a:r>
              <a:r>
                <a:rPr lang="sr-Latn-RS" sz="1200" dirty="0"/>
                <a:t>osiguranja </a:t>
              </a:r>
              <a:r>
                <a:rPr lang="sr-Latn-RS" sz="1200" dirty="0" smtClean="0"/>
                <a:t>(usjeva</a:t>
              </a:r>
              <a:r>
                <a:rPr lang="sr-Latn-RS" sz="1200" dirty="0"/>
                <a:t>, </a:t>
              </a:r>
              <a:r>
                <a:rPr lang="sr-Latn-RS" sz="1200" dirty="0" smtClean="0"/>
                <a:t>osnovnog </a:t>
              </a:r>
              <a:r>
                <a:rPr lang="sr-Latn-RS" sz="1200" dirty="0"/>
                <a:t>stada, </a:t>
              </a:r>
              <a:r>
                <a:rPr lang="sr-Latn-RS" sz="1200" dirty="0" smtClean="0"/>
                <a:t>mašina</a:t>
              </a:r>
              <a:r>
                <a:rPr lang="sr-Latn-RS" sz="1200" dirty="0"/>
                <a:t>, </a:t>
              </a:r>
              <a:r>
                <a:rPr lang="sr-Latn-RS" sz="1200" dirty="0" smtClean="0"/>
                <a:t>od nesreće </a:t>
              </a:r>
              <a:r>
                <a:rPr lang="sr-Latn-RS" sz="1200" dirty="0"/>
                <a:t>na radu); </a:t>
              </a:r>
            </a:p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sr-Latn-RS" sz="1200" dirty="0" smtClean="0"/>
                <a:t>troškovi </a:t>
              </a:r>
              <a:r>
                <a:rPr lang="sr-Latn-RS" sz="1200" dirty="0"/>
                <a:t>pravnih i profesionalnih </a:t>
              </a:r>
              <a:r>
                <a:rPr lang="sr-Latn-RS" sz="1200" dirty="0" smtClean="0"/>
                <a:t>usluga; </a:t>
              </a:r>
              <a:endParaRPr lang="sr-Latn-RS" sz="12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289989" y="5477854"/>
              <a:ext cx="3725696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sr-Latn-RS" sz="1200" dirty="0"/>
                <a:t>troškovi taksi i dozvola; </a:t>
              </a:r>
            </a:p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sr-Latn-RS" sz="1200" dirty="0"/>
                <a:t>troškovi plata i dnevnica administrativnog osoblja; </a:t>
              </a:r>
            </a:p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sr-Latn-RS" sz="1200" dirty="0"/>
                <a:t>troškovi oglašavanja i promocije; </a:t>
              </a:r>
            </a:p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sr-Latn-RS" sz="1200" dirty="0"/>
                <a:t>troškovi amortizacije (mašina, objekata i opreme); </a:t>
              </a:r>
            </a:p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sr-Latn-RS" sz="1200" dirty="0"/>
                <a:t>nenaplativa potraživanja.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190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200" y="253481"/>
            <a:ext cx="3614871" cy="832669"/>
          </a:xfrm>
        </p:spPr>
        <p:txBody>
          <a:bodyPr/>
          <a:lstStyle/>
          <a:p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Bilans stanja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0200" y="1086150"/>
            <a:ext cx="376869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Bilans stanja </a:t>
            </a:r>
            <a:r>
              <a:rPr lang="sr-Latn-RS" sz="1400" i="1" dirty="0"/>
              <a:t>prikazuje </a:t>
            </a:r>
            <a:r>
              <a:rPr lang="sr-Latn-RS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finansijski položaj </a:t>
            </a:r>
            <a:r>
              <a:rPr lang="sr-Latn-RS" sz="1400" i="1" dirty="0"/>
              <a:t>preduzeća na određeni datum. </a:t>
            </a:r>
            <a:endParaRPr lang="sr-Latn-RS" sz="1400" i="1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400" i="1" dirty="0" smtClean="0"/>
              <a:t>Glavni </a:t>
            </a:r>
            <a:r>
              <a:rPr lang="sr-Latn-RS" sz="1400" i="1" dirty="0"/>
              <a:t>elementi ovog izvještaja su: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aktiva</a:t>
            </a:r>
            <a:r>
              <a:rPr lang="sr-Latn-RS" sz="1400" i="1" dirty="0" smtClean="0"/>
              <a:t> </a:t>
            </a:r>
            <a:r>
              <a:rPr lang="sr-Latn-RS" sz="1400" i="1" dirty="0"/>
              <a:t>- imovina (sredstva) farme, i </a:t>
            </a:r>
            <a:endParaRPr lang="sr-Latn-RS" sz="1400" i="1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sr-Latn-R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asiva</a:t>
            </a:r>
            <a:r>
              <a:rPr lang="sr-Latn-RS" sz="1400" i="1" dirty="0" smtClean="0"/>
              <a:t> </a:t>
            </a:r>
            <a:r>
              <a:rPr lang="sr-Latn-RS" sz="1400" i="1" dirty="0"/>
              <a:t>- njeni dugovi (obaveze) i vlasnički kapital.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400" i="1" dirty="0" smtClean="0"/>
              <a:t>Bilans </a:t>
            </a:r>
            <a:r>
              <a:rPr lang="sr-Latn-RS" sz="1400" i="1" dirty="0"/>
              <a:t>stanja zapravo uvijek posmatra istu stvar ali iz dva različita ugla: </a:t>
            </a:r>
            <a:endParaRPr lang="sr-Latn-RS" sz="1400" i="1" dirty="0" smtClean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sr-Latn-R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Imovina</a:t>
            </a:r>
            <a:r>
              <a:rPr lang="sr-Latn-RS" sz="1400" i="1" dirty="0" smtClean="0"/>
              <a:t> </a:t>
            </a:r>
            <a:r>
              <a:rPr lang="sr-Latn-RS" sz="1400" i="1" dirty="0"/>
              <a:t>koju farmer posjeduje i koristi za obavljanje svoje </a:t>
            </a:r>
            <a:r>
              <a:rPr lang="sr-Latn-RS" sz="1400" i="1" dirty="0" smtClean="0"/>
              <a:t>djelatnosti;</a:t>
            </a:r>
            <a:endParaRPr lang="sr-Latn-RS" sz="1400" i="1" dirty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sr-Latn-R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Izvori</a:t>
            </a:r>
            <a:r>
              <a:rPr lang="sr-Latn-RS" sz="1400" i="1" dirty="0" smtClean="0"/>
              <a:t> </a:t>
            </a:r>
            <a:r>
              <a:rPr lang="sr-Latn-RS" sz="1400" i="1" dirty="0"/>
              <a:t>iz kojih je imovina pribavljena (ako ju je pribavio vlasnik, onda vrijednost te imovine predstavlja njegov vlasnički kapital; ukoliko je imovina nabavljena na kredit od banke ili od nekih trećih lica, onda vrijednost te imovine predstavljaju obaveze, tj. dugove farme).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4801670" y="23485"/>
            <a:ext cx="4163929" cy="6212461"/>
            <a:chOff x="4801670" y="23485"/>
            <a:chExt cx="4163929" cy="6212461"/>
          </a:xfrm>
        </p:grpSpPr>
        <p:sp>
          <p:nvSpPr>
            <p:cNvPr id="4" name="TextBox 3"/>
            <p:cNvSpPr txBox="1"/>
            <p:nvPr/>
          </p:nvSpPr>
          <p:spPr>
            <a:xfrm>
              <a:off x="4879647" y="23485"/>
              <a:ext cx="40079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Farma XY</a:t>
              </a:r>
            </a:p>
            <a:p>
              <a:pPr algn="ctr"/>
              <a:r>
                <a:rPr lang="sr-Latn-RS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Bilans </a:t>
              </a:r>
              <a:r>
                <a:rPr lang="sr-Latn-RS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stanja na </a:t>
              </a:r>
              <a:r>
                <a:rPr lang="sr-Latn-RS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dan 31.12.202x.</a:t>
              </a: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01670" y="669816"/>
              <a:ext cx="4163929" cy="5566130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3845607" y="1307492"/>
            <a:ext cx="1034040" cy="2053604"/>
            <a:chOff x="4020265" y="1305848"/>
            <a:chExt cx="859382" cy="1888572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4020265" y="2746687"/>
              <a:ext cx="859382" cy="44773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4025071" y="2173711"/>
              <a:ext cx="854576" cy="102070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025071" y="1732482"/>
              <a:ext cx="854576" cy="146193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4020265" y="1521151"/>
              <a:ext cx="859382" cy="167326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4020265" y="1305848"/>
              <a:ext cx="859382" cy="188857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4001972" y="3638679"/>
            <a:ext cx="895968" cy="1898127"/>
            <a:chOff x="4020265" y="2306960"/>
            <a:chExt cx="895968" cy="1898127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4020265" y="3194420"/>
              <a:ext cx="877675" cy="101066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4025071" y="3194420"/>
              <a:ext cx="872869" cy="27758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4025071" y="3194420"/>
              <a:ext cx="891162" cy="4415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4020265" y="2509031"/>
              <a:ext cx="877675" cy="68539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4020265" y="2306960"/>
              <a:ext cx="877675" cy="88746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0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200" y="329399"/>
            <a:ext cx="5423415" cy="843794"/>
          </a:xfrm>
        </p:spPr>
        <p:txBody>
          <a:bodyPr/>
          <a:lstStyle/>
          <a:p>
            <a:pPr algn="r"/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Bilans novčanih tokova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0200" y="2049990"/>
            <a:ext cx="3768694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Bilans novčanih tokova prikazuje </a:t>
            </a:r>
            <a:r>
              <a:rPr lang="sr-Latn-RS" dirty="0"/>
              <a:t>kretanje novca tokom perioda. </a:t>
            </a:r>
            <a:endParaRPr lang="sr-Latn-RS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Ako </a:t>
            </a:r>
            <a:r>
              <a:rPr lang="sr-Latn-RS" dirty="0"/>
              <a:t>novac pritiče u posao, to se naziva „</a:t>
            </a:r>
            <a:r>
              <a:rPr lang="sr-Latn-R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novčani priliv</a:t>
            </a:r>
            <a:r>
              <a:rPr lang="sr-Latn-RS" dirty="0"/>
              <a:t>“, a ako izlazi iz posla, onda se radi o „</a:t>
            </a:r>
            <a:r>
              <a:rPr lang="sr-Latn-R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novčanom odlivu</a:t>
            </a:r>
            <a:r>
              <a:rPr lang="sr-Latn-RS" dirty="0"/>
              <a:t>“. </a:t>
            </a:r>
            <a:endParaRPr lang="sr-Latn-RS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Postoje </a:t>
            </a:r>
            <a:r>
              <a:rPr lang="sr-Latn-RS" dirty="0"/>
              <a:t>tri glavna dijela izvještaja o novčanim tokovima: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sr-Latn-RS" sz="1600" dirty="0" smtClean="0"/>
              <a:t>prilivi </a:t>
            </a:r>
            <a:r>
              <a:rPr lang="sr-Latn-RS" sz="1600" dirty="0"/>
              <a:t>i odlivi novca iz </a:t>
            </a:r>
            <a:r>
              <a:rPr lang="sr-Latn-RS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poslovnih </a:t>
            </a:r>
            <a:r>
              <a:rPr lang="sr-Latn-RS" sz="1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aktivnosti</a:t>
            </a:r>
            <a:r>
              <a:rPr lang="sr-Latn-RS" sz="1600" dirty="0" smtClean="0"/>
              <a:t>;</a:t>
            </a:r>
            <a:endParaRPr lang="sr-Latn-RS" sz="1600" dirty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sr-Latn-RS" sz="1600" dirty="0" smtClean="0"/>
              <a:t>prilivi </a:t>
            </a:r>
            <a:r>
              <a:rPr lang="sr-Latn-RS" sz="1600" dirty="0"/>
              <a:t>i odlivi novca iz </a:t>
            </a:r>
            <a:r>
              <a:rPr lang="sr-Latn-RS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aktivnosti investiranja</a:t>
            </a:r>
            <a:r>
              <a:rPr lang="sr-Latn-RS" sz="1600" dirty="0" smtClean="0"/>
              <a:t>, i </a:t>
            </a:r>
            <a:endParaRPr lang="sr-Latn-RS" sz="1600" dirty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sr-Latn-RS" sz="1600" dirty="0" smtClean="0"/>
              <a:t>prilivi </a:t>
            </a:r>
            <a:r>
              <a:rPr lang="sr-Latn-RS" sz="1600" dirty="0"/>
              <a:t>i odlivi novca iz </a:t>
            </a:r>
            <a:r>
              <a:rPr lang="sr-Latn-RS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finansijskih </a:t>
            </a:r>
            <a:r>
              <a:rPr lang="sr-Latn-RS" sz="1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aktivnosti</a:t>
            </a:r>
            <a:r>
              <a:rPr lang="sr-Latn-RS" sz="1600" dirty="0" smtClean="0"/>
              <a:t>.</a:t>
            </a:r>
            <a:endParaRPr lang="sr-Latn-RS" sz="1600" dirty="0"/>
          </a:p>
        </p:txBody>
      </p:sp>
      <p:grpSp>
        <p:nvGrpSpPr>
          <p:cNvPr id="8" name="Group 7"/>
          <p:cNvGrpSpPr/>
          <p:nvPr/>
        </p:nvGrpSpPr>
        <p:grpSpPr>
          <a:xfrm>
            <a:off x="4529402" y="1173193"/>
            <a:ext cx="4127350" cy="4918969"/>
            <a:chOff x="4529402" y="1173193"/>
            <a:chExt cx="4127350" cy="4918969"/>
          </a:xfrm>
        </p:grpSpPr>
        <p:sp>
          <p:nvSpPr>
            <p:cNvPr id="4" name="TextBox 3"/>
            <p:cNvSpPr txBox="1"/>
            <p:nvPr/>
          </p:nvSpPr>
          <p:spPr>
            <a:xfrm>
              <a:off x="4589089" y="1173193"/>
              <a:ext cx="400797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Farma XY</a:t>
              </a:r>
            </a:p>
            <a:p>
              <a:pPr algn="ctr"/>
              <a:r>
                <a:rPr lang="sr-Latn-RS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Bilans </a:t>
              </a:r>
              <a:r>
                <a:rPr lang="sr-Latn-RS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novčanih tokova </a:t>
              </a:r>
              <a:r>
                <a:rPr lang="sr-Latn-RS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za godinu koja se završava na dan 31.12.202x.</a:t>
              </a: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9402" y="2178191"/>
              <a:ext cx="4127350" cy="3913971"/>
            </a:xfrm>
            <a:prstGeom prst="rect">
              <a:avLst/>
            </a:prstGeom>
          </p:spPr>
        </p:pic>
      </p:grpSp>
      <p:grpSp>
        <p:nvGrpSpPr>
          <p:cNvPr id="9" name="Group 8"/>
          <p:cNvGrpSpPr/>
          <p:nvPr/>
        </p:nvGrpSpPr>
        <p:grpSpPr>
          <a:xfrm>
            <a:off x="3510673" y="2725950"/>
            <a:ext cx="1398954" cy="1912761"/>
            <a:chOff x="3955738" y="2158124"/>
            <a:chExt cx="1098269" cy="1759048"/>
          </a:xfrm>
        </p:grpSpPr>
        <p:cxnSp>
          <p:nvCxnSpPr>
            <p:cNvPr id="10" name="Straight Arrow Connector 9"/>
            <p:cNvCxnSpPr/>
            <p:nvPr/>
          </p:nvCxnSpPr>
          <p:spPr>
            <a:xfrm flipV="1">
              <a:off x="3976675" y="2911775"/>
              <a:ext cx="986392" cy="99065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3955738" y="2729311"/>
              <a:ext cx="1007328" cy="117311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3987140" y="2562485"/>
              <a:ext cx="996862" cy="133929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3987140" y="2357456"/>
              <a:ext cx="1066867" cy="153981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3976674" y="2158124"/>
              <a:ext cx="880000" cy="175904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3510668" y="4066718"/>
            <a:ext cx="1078418" cy="1111925"/>
            <a:chOff x="4116437" y="2729311"/>
            <a:chExt cx="846629" cy="1022568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4116437" y="2911775"/>
              <a:ext cx="846629" cy="84010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V="1">
              <a:off x="4116437" y="2729311"/>
              <a:ext cx="846629" cy="102256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3623097" y="4822165"/>
            <a:ext cx="906306" cy="914404"/>
            <a:chOff x="4238408" y="2838462"/>
            <a:chExt cx="679883" cy="840922"/>
          </a:xfrm>
        </p:grpSpPr>
        <p:cxnSp>
          <p:nvCxnSpPr>
            <p:cNvPr id="39" name="Straight Arrow Connector 38"/>
            <p:cNvCxnSpPr/>
            <p:nvPr/>
          </p:nvCxnSpPr>
          <p:spPr>
            <a:xfrm flipV="1">
              <a:off x="4238408" y="3020924"/>
              <a:ext cx="679883" cy="65846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4238408" y="2838462"/>
              <a:ext cx="679883" cy="84092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483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202" y="346651"/>
            <a:ext cx="7886700" cy="909581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Izvještaj o promjenama na kapitalu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4202" y="1401510"/>
            <a:ext cx="822105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Izvještaj </a:t>
            </a:r>
            <a:r>
              <a:rPr lang="sr-Latn-RS" dirty="0"/>
              <a:t>prikazuje vlasnički kapital tokom finansijske godine. </a:t>
            </a:r>
            <a:endParaRPr lang="sr-Latn-RS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Uglavnom </a:t>
            </a:r>
            <a:r>
              <a:rPr lang="sr-Latn-RS" dirty="0"/>
              <a:t>sadrži tri osnovne kategorije: </a:t>
            </a:r>
            <a:endParaRPr lang="sr-Latn-RS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osnovni</a:t>
            </a:r>
            <a:r>
              <a:rPr lang="sr-Latn-RS" dirty="0"/>
              <a:t>, tj. vlasnički kapital, </a:t>
            </a:r>
            <a:endParaRPr lang="sr-Latn-RS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ostvarenu </a:t>
            </a:r>
            <a:r>
              <a:rPr lang="sr-Latn-RS" dirty="0"/>
              <a:t>dobit i </a:t>
            </a:r>
            <a:endParaRPr lang="sr-Latn-RS" dirty="0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dirty="0" smtClean="0"/>
              <a:t>raspodjelu </a:t>
            </a:r>
            <a:r>
              <a:rPr lang="sr-Latn-RS" dirty="0"/>
              <a:t>dobiti (povlačenje kapitala od strane vlasnika</a:t>
            </a:r>
            <a:r>
              <a:rPr lang="sr-Latn-RS" dirty="0" smtClean="0"/>
              <a:t>).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04202" y="3186614"/>
            <a:ext cx="4865338" cy="2981272"/>
            <a:chOff x="504202" y="3186614"/>
            <a:chExt cx="4865338" cy="2981272"/>
          </a:xfrm>
        </p:grpSpPr>
        <p:sp>
          <p:nvSpPr>
            <p:cNvPr id="4" name="TextBox 3"/>
            <p:cNvSpPr txBox="1"/>
            <p:nvPr/>
          </p:nvSpPr>
          <p:spPr>
            <a:xfrm>
              <a:off x="932882" y="3186614"/>
              <a:ext cx="400797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Farma XY</a:t>
              </a:r>
            </a:p>
            <a:p>
              <a:pPr algn="ctr"/>
              <a:r>
                <a:rPr lang="sr-Latn-RS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Izvještaj o promjenama na kapitalu </a:t>
              </a:r>
              <a:r>
                <a:rPr lang="sr-Latn-RS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za godinu koja se završava na dan 31.12.202x.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4202" y="4572458"/>
              <a:ext cx="4865338" cy="1595428"/>
            </a:xfrm>
            <a:prstGeom prst="rect">
              <a:avLst/>
            </a:prstGeom>
          </p:spPr>
        </p:pic>
      </p:grpSp>
      <p:sp>
        <p:nvSpPr>
          <p:cNvPr id="6" name="Line Callout 2 5"/>
          <p:cNvSpPr/>
          <p:nvPr/>
        </p:nvSpPr>
        <p:spPr>
          <a:xfrm>
            <a:off x="6003985" y="3186614"/>
            <a:ext cx="3001992" cy="129868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0145"/>
              <a:gd name="adj6" fmla="val -2168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R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Vlasničk</a:t>
            </a:r>
            <a:r>
              <a:rPr lang="en-US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kapital</a:t>
            </a:r>
            <a:r>
              <a:rPr lang="en-US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/>
              <a:t>predstavlja</a:t>
            </a:r>
            <a:r>
              <a:rPr lang="en-US" sz="1400" dirty="0"/>
              <a:t> </a:t>
            </a:r>
            <a:r>
              <a:rPr lang="en-US" sz="1400" dirty="0" err="1"/>
              <a:t>kapital</a:t>
            </a:r>
            <a:r>
              <a:rPr lang="en-US" sz="1400" dirty="0"/>
              <a:t> </a:t>
            </a:r>
            <a:r>
              <a:rPr lang="en-US" sz="1400" dirty="0" err="1"/>
              <a:t>koji</a:t>
            </a:r>
            <a:r>
              <a:rPr lang="en-US" sz="1400" dirty="0"/>
              <a:t> je </a:t>
            </a:r>
            <a:r>
              <a:rPr lang="en-US" sz="1400" dirty="0" err="1"/>
              <a:t>vlasnik</a:t>
            </a:r>
            <a:r>
              <a:rPr lang="en-US" sz="1400" dirty="0"/>
              <a:t> </a:t>
            </a:r>
            <a:r>
              <a:rPr lang="en-US" sz="1400" dirty="0" err="1"/>
              <a:t>unio</a:t>
            </a:r>
            <a:r>
              <a:rPr lang="en-US" sz="1400" dirty="0"/>
              <a:t> u </a:t>
            </a:r>
            <a:r>
              <a:rPr lang="en-US" sz="1400" dirty="0" err="1"/>
              <a:t>farmu</a:t>
            </a:r>
            <a:r>
              <a:rPr lang="en-US" sz="1400" dirty="0"/>
              <a:t> </a:t>
            </a:r>
            <a:r>
              <a:rPr lang="en-US" sz="1400" dirty="0" err="1"/>
              <a:t>prilikom</a:t>
            </a:r>
            <a:r>
              <a:rPr lang="en-US" sz="1400" dirty="0"/>
              <a:t> </a:t>
            </a:r>
            <a:r>
              <a:rPr lang="en-US" sz="1400" dirty="0" err="1"/>
              <a:t>njenog</a:t>
            </a:r>
            <a:r>
              <a:rPr lang="en-US" sz="1400" dirty="0"/>
              <a:t> </a:t>
            </a:r>
            <a:r>
              <a:rPr lang="en-US" sz="1400" dirty="0" err="1"/>
              <a:t>osnivanja</a:t>
            </a:r>
            <a:r>
              <a:rPr lang="en-US" sz="1400" dirty="0"/>
              <a:t>, </a:t>
            </a:r>
            <a:r>
              <a:rPr lang="en-US" sz="1400" dirty="0" err="1"/>
              <a:t>ali</a:t>
            </a:r>
            <a:r>
              <a:rPr lang="en-US" sz="1400" dirty="0"/>
              <a:t> se on </a:t>
            </a:r>
            <a:r>
              <a:rPr lang="en-US" sz="1400" dirty="0" err="1"/>
              <a:t>može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povećavati</a:t>
            </a:r>
            <a:r>
              <a:rPr lang="en-US" sz="1400" dirty="0"/>
              <a:t> </a:t>
            </a:r>
            <a:r>
              <a:rPr lang="en-US" sz="1400" dirty="0" err="1"/>
              <a:t>novim</a:t>
            </a:r>
            <a:r>
              <a:rPr lang="en-US" sz="1400" dirty="0"/>
              <a:t> </a:t>
            </a:r>
            <a:r>
              <a:rPr lang="en-US" sz="1400" dirty="0" err="1"/>
              <a:t>unosima</a:t>
            </a:r>
            <a:r>
              <a:rPr lang="en-US" sz="1400" dirty="0"/>
              <a:t> </a:t>
            </a:r>
            <a:r>
              <a:rPr lang="en-US" sz="1400" dirty="0" err="1"/>
              <a:t>kapitala</a:t>
            </a:r>
            <a:r>
              <a:rPr lang="en-US" sz="1400" dirty="0"/>
              <a:t> (</a:t>
            </a:r>
            <a:r>
              <a:rPr lang="en-US" sz="1400" dirty="0" err="1"/>
              <a:t>bilo</a:t>
            </a:r>
            <a:r>
              <a:rPr lang="en-US" sz="1400" dirty="0"/>
              <a:t> u </a:t>
            </a:r>
            <a:r>
              <a:rPr lang="en-US" sz="1400" dirty="0" err="1"/>
              <a:t>formi</a:t>
            </a:r>
            <a:r>
              <a:rPr lang="en-US" sz="1400" dirty="0"/>
              <a:t> </a:t>
            </a:r>
            <a:r>
              <a:rPr lang="en-US" sz="1400" dirty="0" err="1"/>
              <a:t>novca</a:t>
            </a:r>
            <a:r>
              <a:rPr lang="en-US" sz="1400" dirty="0"/>
              <a:t> </a:t>
            </a:r>
            <a:r>
              <a:rPr lang="en-US" sz="1400" dirty="0" err="1"/>
              <a:t>ili</a:t>
            </a:r>
            <a:r>
              <a:rPr lang="en-US" sz="1400" dirty="0"/>
              <a:t> </a:t>
            </a:r>
            <a:r>
              <a:rPr lang="en-US" sz="1400" dirty="0" err="1"/>
              <a:t>materijalne</a:t>
            </a:r>
            <a:r>
              <a:rPr lang="en-US" sz="1400" dirty="0"/>
              <a:t> </a:t>
            </a:r>
            <a:r>
              <a:rPr lang="en-US" sz="1400" dirty="0" err="1"/>
              <a:t>imovine</a:t>
            </a:r>
            <a:r>
              <a:rPr lang="en-US" sz="1400" dirty="0"/>
              <a:t>).</a:t>
            </a:r>
          </a:p>
        </p:txBody>
      </p:sp>
      <p:sp>
        <p:nvSpPr>
          <p:cNvPr id="7" name="Line Callout 2 6"/>
          <p:cNvSpPr/>
          <p:nvPr/>
        </p:nvSpPr>
        <p:spPr>
          <a:xfrm>
            <a:off x="6003985" y="4572458"/>
            <a:ext cx="3001992" cy="87081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0156"/>
              <a:gd name="adj6" fmla="val -2196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Ostvarena</a:t>
            </a:r>
            <a:r>
              <a:rPr lang="en-US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dobit</a:t>
            </a:r>
            <a:r>
              <a:rPr lang="en-US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/>
              <a:t>je </a:t>
            </a:r>
            <a:r>
              <a:rPr lang="en-US" sz="1400" dirty="0" err="1"/>
              <a:t>ona</a:t>
            </a:r>
            <a:r>
              <a:rPr lang="en-US" sz="1400" dirty="0"/>
              <a:t> </a:t>
            </a:r>
            <a:r>
              <a:rPr lang="en-US" sz="1400" dirty="0" err="1"/>
              <a:t>koja</a:t>
            </a:r>
            <a:r>
              <a:rPr lang="en-US" sz="1400" dirty="0"/>
              <a:t> se </a:t>
            </a:r>
            <a:r>
              <a:rPr lang="en-US" sz="1400" dirty="0" err="1"/>
              <a:t>odnosi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razliku</a:t>
            </a:r>
            <a:r>
              <a:rPr lang="en-US" sz="1400" dirty="0"/>
              <a:t> </a:t>
            </a:r>
            <a:r>
              <a:rPr lang="en-US" sz="1400" dirty="0" err="1"/>
              <a:t>između</a:t>
            </a:r>
            <a:r>
              <a:rPr lang="en-US" sz="1400" dirty="0"/>
              <a:t> </a:t>
            </a:r>
            <a:r>
              <a:rPr lang="en-US" sz="1400" dirty="0" err="1"/>
              <a:t>prihoda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rashoda</a:t>
            </a:r>
            <a:r>
              <a:rPr lang="en-US" sz="1400" dirty="0"/>
              <a:t> </a:t>
            </a:r>
            <a:r>
              <a:rPr lang="en-US" sz="1400" dirty="0" err="1" smtClean="0"/>
              <a:t>tekuće</a:t>
            </a:r>
            <a:r>
              <a:rPr lang="sr-Latn-RS" sz="1400" dirty="0" smtClean="0"/>
              <a:t> godine (iz bilansa uspjeha)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8" name="Line Callout 2 7"/>
          <p:cNvSpPr/>
          <p:nvPr/>
        </p:nvSpPr>
        <p:spPr>
          <a:xfrm>
            <a:off x="6003985" y="5522694"/>
            <a:ext cx="3001992" cy="87081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0719"/>
              <a:gd name="adj6" fmla="val -2082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SP </a:t>
            </a:r>
            <a:r>
              <a:rPr lang="en-US" sz="1400" dirty="0" err="1"/>
              <a:t>ima</a:t>
            </a:r>
            <a:r>
              <a:rPr lang="en-US" sz="1400" dirty="0"/>
              <a:t> </a:t>
            </a:r>
            <a:r>
              <a:rPr lang="en-US" sz="1400" dirty="0" err="1"/>
              <a:t>pravo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da </a:t>
            </a:r>
            <a:r>
              <a:rPr lang="en-US" sz="1400" dirty="0" err="1"/>
              <a:t>povlači</a:t>
            </a:r>
            <a:r>
              <a:rPr lang="en-US" sz="1400" dirty="0"/>
              <a:t> </a:t>
            </a:r>
            <a:r>
              <a:rPr lang="en-US" sz="1400" dirty="0" err="1"/>
              <a:t>dio</a:t>
            </a:r>
            <a:r>
              <a:rPr lang="en-US" sz="1400" dirty="0"/>
              <a:t> </a:t>
            </a:r>
            <a:r>
              <a:rPr lang="en-US" sz="1400" dirty="0" err="1"/>
              <a:t>kapitala</a:t>
            </a:r>
            <a:r>
              <a:rPr lang="en-US" sz="1400" dirty="0"/>
              <a:t>, </a:t>
            </a:r>
            <a:r>
              <a:rPr lang="en-US" sz="1400" dirty="0" err="1"/>
              <a:t>tokom</a:t>
            </a:r>
            <a:r>
              <a:rPr lang="en-US" sz="1400" dirty="0"/>
              <a:t> </a:t>
            </a:r>
            <a:r>
              <a:rPr lang="en-US" sz="1400" dirty="0" err="1"/>
              <a:t>godine</a:t>
            </a:r>
            <a:r>
              <a:rPr lang="en-US" sz="1400" dirty="0"/>
              <a:t>,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svoje</a:t>
            </a:r>
            <a:r>
              <a:rPr lang="en-US" sz="1400" dirty="0"/>
              <a:t> </a:t>
            </a:r>
            <a:r>
              <a:rPr lang="en-US" sz="1400" dirty="0" err="1"/>
              <a:t>lične</a:t>
            </a:r>
            <a:r>
              <a:rPr lang="en-US" sz="1400" dirty="0"/>
              <a:t> </a:t>
            </a:r>
            <a:r>
              <a:rPr lang="en-US" sz="1400" dirty="0" err="1"/>
              <a:t>potrebe</a:t>
            </a:r>
            <a:r>
              <a:rPr lang="en-US" sz="1400" dirty="0"/>
              <a:t>. </a:t>
            </a:r>
            <a:r>
              <a:rPr lang="sr-Latn-RS" sz="1400" dirty="0"/>
              <a:t>V</a:t>
            </a:r>
            <a:r>
              <a:rPr lang="en-US" sz="1400" dirty="0" err="1" smtClean="0"/>
              <a:t>lasnik</a:t>
            </a:r>
            <a:r>
              <a:rPr lang="sr-Latn-RS" sz="1400" dirty="0" smtClean="0"/>
              <a:t> </a:t>
            </a:r>
            <a:r>
              <a:rPr lang="en-US" sz="1400" dirty="0" smtClean="0"/>
              <a:t>DOO</a:t>
            </a:r>
            <a:r>
              <a:rPr lang="sr-Latn-RS" sz="1400" dirty="0" smtClean="0"/>
              <a:t>-a </a:t>
            </a:r>
            <a:r>
              <a:rPr lang="en-US" sz="1400" dirty="0" smtClean="0"/>
              <a:t>ne </a:t>
            </a:r>
            <a:r>
              <a:rPr lang="en-US" sz="1400" dirty="0" err="1"/>
              <a:t>može</a:t>
            </a:r>
            <a:r>
              <a:rPr lang="en-US" sz="1400" dirty="0"/>
              <a:t> da </a:t>
            </a:r>
            <a:r>
              <a:rPr lang="en-US" sz="1400" dirty="0" err="1"/>
              <a:t>povlači</a:t>
            </a:r>
            <a:r>
              <a:rPr lang="en-US" sz="1400" dirty="0"/>
              <a:t> </a:t>
            </a:r>
            <a:r>
              <a:rPr lang="en-US" sz="1400" dirty="0" err="1"/>
              <a:t>kapital</a:t>
            </a:r>
            <a:r>
              <a:rPr lang="en-US" sz="1400" dirty="0"/>
              <a:t>, </a:t>
            </a:r>
            <a:r>
              <a:rPr lang="sr-Latn-RS" sz="1400" dirty="0" smtClean="0"/>
              <a:t>ali </a:t>
            </a:r>
            <a:r>
              <a:rPr lang="en-US" sz="1400" dirty="0" err="1" smtClean="0"/>
              <a:t>raspodjeljuje</a:t>
            </a:r>
            <a:r>
              <a:rPr lang="en-US" sz="1400" dirty="0" smtClean="0"/>
              <a:t> </a:t>
            </a:r>
            <a:r>
              <a:rPr lang="en-US" sz="1400" dirty="0" err="1" smtClean="0"/>
              <a:t>dobit</a:t>
            </a:r>
            <a:r>
              <a:rPr lang="sr-Latn-RS" sz="1400" dirty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5999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9367"/>
            <a:ext cx="9144000" cy="60986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2475" y="2725948"/>
            <a:ext cx="82243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ANALIZA FINANSIJSKIH IZVJEŠTAJA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208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58C9F6CD9BDC4A8578DD2F924E5873" ma:contentTypeVersion="12" ma:contentTypeDescription="Stvaranje novog dokumenta." ma:contentTypeScope="" ma:versionID="aa4d657287dbb1ae4345ab59256fae7f">
  <xsd:schema xmlns:xsd="http://www.w3.org/2001/XMLSchema" xmlns:xs="http://www.w3.org/2001/XMLSchema" xmlns:p="http://schemas.microsoft.com/office/2006/metadata/properties" xmlns:ns2="a687fc37-f929-4802-bdd5-681a53aa6981" xmlns:ns3="1fb83953-842b-478e-bfe4-b94dde9ca42f" targetNamespace="http://schemas.microsoft.com/office/2006/metadata/properties" ma:root="true" ma:fieldsID="332db5347ba117019299baad58b13974" ns2:_="" ns3:_="">
    <xsd:import namespace="a687fc37-f929-4802-bdd5-681a53aa6981"/>
    <xsd:import namespace="1fb83953-842b-478e-bfe4-b94dde9ca4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87fc37-f929-4802-bdd5-681a53aa69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b83953-842b-478e-bfe4-b94dde9ca42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076B37-9186-4694-9AF2-2F570C1751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87fc37-f929-4802-bdd5-681a53aa6981"/>
    <ds:schemaRef ds:uri="1fb83953-842b-478e-bfe4-b94dde9ca4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1943F0-4747-49FD-B0F6-F9B6B664E4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ADAB2E-7C24-4A49-BA39-0D94C1AD1FC4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1fb83953-842b-478e-bfe4-b94dde9ca42f"/>
    <ds:schemaRef ds:uri="a687fc37-f929-4802-bdd5-681a53aa6981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1342</TotalTime>
  <Words>3078</Words>
  <Application>Microsoft Office PowerPoint</Application>
  <PresentationFormat>On-screen Show (4:3)</PresentationFormat>
  <Paragraphs>267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Gill Sans MT</vt:lpstr>
      <vt:lpstr>Palatino Linotype</vt:lpstr>
      <vt:lpstr>Wingdings</vt:lpstr>
      <vt:lpstr>Office Theme</vt:lpstr>
      <vt:lpstr>PowerPoint Presentation</vt:lpstr>
      <vt:lpstr>Uvod</vt:lpstr>
      <vt:lpstr>PowerPoint Presentation</vt:lpstr>
      <vt:lpstr>Bilans uspjeha</vt:lpstr>
      <vt:lpstr>Bilans uspjeha</vt:lpstr>
      <vt:lpstr>Bilans stanja</vt:lpstr>
      <vt:lpstr>Bilans novčanih tokova</vt:lpstr>
      <vt:lpstr>Izvještaj o promjenama na kapitalu</vt:lpstr>
      <vt:lpstr>PowerPoint Presentation</vt:lpstr>
      <vt:lpstr>Analiza finansijskih izvještaja</vt:lpstr>
      <vt:lpstr>Finansijski pokazatelji</vt:lpstr>
      <vt:lpstr>1. Pokazatelji profitabilnosti</vt:lpstr>
      <vt:lpstr>1. Pokazatelji profitabilnosti –    Stopa bruto marže</vt:lpstr>
      <vt:lpstr>1. Pokazatelji profitabilnosti –    Stopa poslovne dobiti</vt:lpstr>
      <vt:lpstr>1. Pokazatelji profitabilnosti –    Stopa neto dobiti</vt:lpstr>
      <vt:lpstr>1. Pokazatelji profitabilnosti –    Prinos na imovinu (ROA)</vt:lpstr>
      <vt:lpstr>1. Pokazatelji profitabilnosti –    Prinos na kapital (ROE)</vt:lpstr>
      <vt:lpstr>2. Pokazatelji zaduženosti</vt:lpstr>
      <vt:lpstr>2. Pokazatelji zaduženosti –Odnos duga i kapitala</vt:lpstr>
      <vt:lpstr>2. Pokazatelji zaduženosti –     Koeficijent pokrića kamata</vt:lpstr>
      <vt:lpstr>3. Pokazatelji likvidnosti</vt:lpstr>
      <vt:lpstr>Tekući racio likvidnosti</vt:lpstr>
      <vt:lpstr>Brzi racio likvidnosti</vt:lpstr>
      <vt:lpstr>4. Pokazatelji efikasnosti</vt:lpstr>
      <vt:lpstr>4. Pokazatelji efikasnosti – Koeficijent obrta zaliha i dani vezivanja zaliha</vt:lpstr>
      <vt:lpstr>4. Pokazatelji efikasnosti – Koeficijent obrta potraživanja i dani njihovog vezivanja</vt:lpstr>
      <vt:lpstr>4. Pokazatelji efikasnosti – Koeficijent obrta obaveza i njihovo dospjeće u danima</vt:lpstr>
      <vt:lpstr>Izračunavanje praga rentabilnosti</vt:lpstr>
      <vt:lpstr>Prag rentabilnosti (nastavak)</vt:lpstr>
      <vt:lpstr>Prag rentabilnosti - Primjer</vt:lpstr>
      <vt:lpstr>Zaključak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Miljan Cvetković</dc:creator>
  <cp:lastModifiedBy>HP</cp:lastModifiedBy>
  <cp:revision>120</cp:revision>
  <cp:lastPrinted>2023-04-20T09:32:30Z</cp:lastPrinted>
  <dcterms:created xsi:type="dcterms:W3CDTF">2020-01-15T12:54:19Z</dcterms:created>
  <dcterms:modified xsi:type="dcterms:W3CDTF">2023-04-25T21:39:08Z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0x0101005F58C9F6CD9BDC4A8578DD2F924E5873</vt:lpwstr>
  </property>
</Properties>
</file>