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8"/>
  </p:notesMasterIdLst>
  <p:handoutMasterIdLst>
    <p:handoutMasterId r:id="rId49"/>
  </p:handoutMasterIdLst>
  <p:sldIdLst>
    <p:sldId id="371" r:id="rId2"/>
    <p:sldId id="476" r:id="rId3"/>
    <p:sldId id="477" r:id="rId4"/>
    <p:sldId id="481" r:id="rId5"/>
    <p:sldId id="482" r:id="rId6"/>
    <p:sldId id="480" r:id="rId7"/>
    <p:sldId id="483" r:id="rId8"/>
    <p:sldId id="484" r:id="rId9"/>
    <p:sldId id="485" r:id="rId10"/>
    <p:sldId id="486" r:id="rId11"/>
    <p:sldId id="487" r:id="rId12"/>
    <p:sldId id="488" r:id="rId13"/>
    <p:sldId id="489" r:id="rId14"/>
    <p:sldId id="490" r:id="rId15"/>
    <p:sldId id="491" r:id="rId16"/>
    <p:sldId id="495" r:id="rId17"/>
    <p:sldId id="492" r:id="rId18"/>
    <p:sldId id="493" r:id="rId19"/>
    <p:sldId id="494" r:id="rId20"/>
    <p:sldId id="496" r:id="rId21"/>
    <p:sldId id="497" r:id="rId22"/>
    <p:sldId id="499" r:id="rId23"/>
    <p:sldId id="500" r:id="rId24"/>
    <p:sldId id="501" r:id="rId25"/>
    <p:sldId id="506" r:id="rId26"/>
    <p:sldId id="508" r:id="rId27"/>
    <p:sldId id="509" r:id="rId28"/>
    <p:sldId id="510" r:id="rId29"/>
    <p:sldId id="511" r:id="rId30"/>
    <p:sldId id="517" r:id="rId31"/>
    <p:sldId id="518" r:id="rId32"/>
    <p:sldId id="521" r:id="rId33"/>
    <p:sldId id="520" r:id="rId34"/>
    <p:sldId id="523" r:id="rId35"/>
    <p:sldId id="524" r:id="rId36"/>
    <p:sldId id="525" r:id="rId37"/>
    <p:sldId id="527" r:id="rId38"/>
    <p:sldId id="512" r:id="rId39"/>
    <p:sldId id="528" r:id="rId40"/>
    <p:sldId id="529" r:id="rId41"/>
    <p:sldId id="530" r:id="rId42"/>
    <p:sldId id="531" r:id="rId43"/>
    <p:sldId id="532" r:id="rId44"/>
    <p:sldId id="535" r:id="rId45"/>
    <p:sldId id="536" r:id="rId46"/>
    <p:sldId id="513" r:id="rId47"/>
  </p:sldIdLst>
  <p:sldSz cx="12192000" cy="6858000"/>
  <p:notesSz cx="9144000" cy="6858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121"/>
    <a:srgbClr val="D6B529"/>
    <a:srgbClr val="0070C0"/>
    <a:srgbClr val="197EC6"/>
    <a:srgbClr val="615539"/>
    <a:srgbClr val="CC0000"/>
    <a:srgbClr val="4F6228"/>
    <a:srgbClr val="99CCFF"/>
    <a:srgbClr val="FCF9C4"/>
    <a:srgbClr val="FCD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8" autoAdjust="0"/>
    <p:restoredTop sz="95116" autoAdjust="0"/>
  </p:normalViewPr>
  <p:slideViewPr>
    <p:cSldViewPr>
      <p:cViewPr varScale="1">
        <p:scale>
          <a:sx n="78" d="100"/>
          <a:sy n="78" d="100"/>
        </p:scale>
        <p:origin x="883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8EE289D5-2C98-4F67-AB26-56202C8A011C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2B1F8BA9-54C5-43A5-81A7-13A0E1C90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6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B4750F1D-F9E6-4DBB-A878-CA4B715A1A50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B1DBE7D5-227A-477B-8F03-B6E726EAA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8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57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24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swiss</a:t>
            </a:r>
            <a:r>
              <a:rPr lang="en-US" baseline="0" dirty="0"/>
              <a:t> painter (she) who married a goat farmer… She learned how to make cheese and gives workshops. The guy shows the goats, but charges a fee to go with him to graze them in the traditional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74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Lazy</a:t>
            </a:r>
            <a:r>
              <a:rPr lang="en-US" baseline="0" dirty="0"/>
              <a:t> O Farm &gt;&gt; do animated songs for kids to learn about agriculture (in this case was something with the ears of the bunnies)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62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91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minutes – </a:t>
            </a:r>
            <a:r>
              <a:rPr lang="en-US" dirty="0" err="1"/>
              <a:t>Para</a:t>
            </a:r>
            <a:r>
              <a:rPr lang="en-US" baseline="0" dirty="0" err="1"/>
              <a:t>r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15:25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14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7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38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62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offer “farm” experiences</a:t>
            </a:r>
            <a:r>
              <a:rPr lang="en-US" baseline="0" dirty="0"/>
              <a:t> (horse riding, cow milking) without having the resources or not wanting to offer them for safety.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96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Evoking nostalgia with little investments!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01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99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Evo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83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3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importance of resources to build a unique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16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importance of resources to build a unique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09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importance of resources to build a unique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1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66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13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88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8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 of agritourism</a:t>
            </a:r>
            <a:r>
              <a:rPr lang="en-US" baseline="0" dirty="0"/>
              <a:t> – 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336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02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56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1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909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4325" indent="-224325">
              <a:buAutoNum type="arabicParenR"/>
            </a:pPr>
            <a:r>
              <a:rPr lang="en-US" dirty="0"/>
              <a:t>These usually take more effort, but they are doable. </a:t>
            </a:r>
          </a:p>
          <a:p>
            <a:pPr marL="224325" indent="-224325">
              <a:buAutoNum type="arabicParenR"/>
            </a:pPr>
            <a:r>
              <a:rPr lang="en-US" dirty="0"/>
              <a:t>So, let me share a major collaboration that started in NC around 1 product:  Oysters.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029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Started with the farmers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506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944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51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 of agritourism</a:t>
            </a:r>
            <a:r>
              <a:rPr lang="en-US" baseline="0" dirty="0"/>
              <a:t> – 5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522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–or should– tie your agritourism to other on-farm</a:t>
            </a:r>
            <a:r>
              <a:rPr lang="en-US" baseline="0" dirty="0"/>
              <a:t> enterprises you might have.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6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meaning from</a:t>
            </a:r>
            <a:r>
              <a:rPr lang="en-US" baseline="0" dirty="0"/>
              <a:t> visitors and farmers’ perspectives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27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minutes for all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448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minutes for all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003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minutes for all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660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Strategi </a:t>
            </a:r>
            <a:r>
              <a:rPr lang="en-US" dirty="0" err="1"/>
              <a:t>Parnershp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416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32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4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–or should– tie your agritourism to other on-farm</a:t>
            </a:r>
            <a:r>
              <a:rPr lang="en-US" baseline="0" dirty="0"/>
              <a:t> enterprises you might have.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BE7D5-227A-477B-8F03-B6E726EAAA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51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minutes for all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72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22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41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2118-D307-4574-B4A0-875A9A36A3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1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8728-039C-4A83-B96C-96606CB73528}" type="datetimeFigureOut">
              <a:rPr lang="es-PE" smtClean="0"/>
              <a:t>24/04/2023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4462-18AE-4FB5-A64B-0AD0157CE2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5558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8728-039C-4A83-B96C-96606CB73528}" type="datetimeFigureOut">
              <a:rPr lang="es-PE" smtClean="0"/>
              <a:t>24/04/2023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4462-18AE-4FB5-A64B-0AD0157CE2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833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8728-039C-4A83-B96C-96606CB73528}" type="datetimeFigureOut">
              <a:rPr lang="es-PE" smtClean="0"/>
              <a:t>24/04/2023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4462-18AE-4FB5-A64B-0AD0157CE2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18267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36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8728-039C-4A83-B96C-96606CB73528}" type="datetimeFigureOut">
              <a:rPr lang="es-PE" smtClean="0"/>
              <a:t>24/04/2023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4462-18AE-4FB5-A64B-0AD0157CE2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0241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8728-039C-4A83-B96C-96606CB73528}" type="datetimeFigureOut">
              <a:rPr lang="es-PE" smtClean="0"/>
              <a:t>24/04/2023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4462-18AE-4FB5-A64B-0AD0157CE2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408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8728-039C-4A83-B96C-96606CB73528}" type="datetimeFigureOut">
              <a:rPr lang="es-PE" smtClean="0"/>
              <a:t>24/04/2023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4462-18AE-4FB5-A64B-0AD0157CE2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0862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8728-039C-4A83-B96C-96606CB73528}" type="datetimeFigureOut">
              <a:rPr lang="es-PE" smtClean="0"/>
              <a:t>24/04/2023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4462-18AE-4FB5-A64B-0AD0157CE2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4117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8728-039C-4A83-B96C-96606CB73528}" type="datetimeFigureOut">
              <a:rPr lang="es-PE" smtClean="0"/>
              <a:t>24/04/2023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4462-18AE-4FB5-A64B-0AD0157CE2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342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8728-039C-4A83-B96C-96606CB73528}" type="datetimeFigureOut">
              <a:rPr lang="es-PE" smtClean="0"/>
              <a:t>24/04/2023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4462-18AE-4FB5-A64B-0AD0157CE2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97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8728-039C-4A83-B96C-96606CB73528}" type="datetimeFigureOut">
              <a:rPr lang="es-PE" smtClean="0"/>
              <a:t>24/04/2023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4462-18AE-4FB5-A64B-0AD0157CE2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608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8728-039C-4A83-B96C-96606CB73528}" type="datetimeFigureOut">
              <a:rPr lang="es-PE" smtClean="0"/>
              <a:t>24/04/2023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94462-18AE-4FB5-A64B-0AD0157CE2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084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38728-039C-4A83-B96C-96606CB73528}" type="datetimeFigureOut">
              <a:rPr lang="es-PE" smtClean="0"/>
              <a:t>24/04/2023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94462-18AE-4FB5-A64B-0AD0157CE2C9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513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20495" y="332656"/>
            <a:ext cx="8771088" cy="129614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Agritourism Development: </a:t>
            </a:r>
            <a:br>
              <a:rPr lang="en-US" sz="3600" cap="small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US" sz="36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From Knowledge to Practice</a:t>
            </a:r>
            <a:endParaRPr lang="es-PE" sz="3200" cap="small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59"/>
          <p:cNvSpPr>
            <a:spLocks noChangeArrowheads="1"/>
          </p:cNvSpPr>
          <p:nvPr/>
        </p:nvSpPr>
        <p:spPr bwMode="auto">
          <a:xfrm>
            <a:off x="196130" y="4722711"/>
            <a:ext cx="4232959" cy="52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en-US" sz="2000" dirty="0">
                <a:latin typeface="Century Gothic" panose="020B0502020202020204" pitchFamily="34" charset="0"/>
                <a:cs typeface="Times New Roman" pitchFamily="18" charset="0"/>
              </a:rPr>
              <a:t>Professor &amp; Extension Specialist</a:t>
            </a:r>
          </a:p>
        </p:txBody>
      </p:sp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529430" y="4221088"/>
            <a:ext cx="3566357" cy="57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latin typeface="Century Gothic" panose="020B0502020202020204" pitchFamily="34" charset="0"/>
                <a:cs typeface="Times New Roman" pitchFamily="18" charset="0"/>
              </a:rPr>
              <a:t>Carla Barbieri, </a:t>
            </a:r>
            <a:r>
              <a:rPr lang="en-US" b="0" dirty="0">
                <a:latin typeface="Century Gothic" panose="020B0502020202020204" pitchFamily="34" charset="0"/>
                <a:cs typeface="Times New Roman" pitchFamily="18" charset="0"/>
              </a:rPr>
              <a:t>PhD</a:t>
            </a:r>
            <a:endParaRPr lang="en-US" sz="1400" b="0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335361" y="5301208"/>
            <a:ext cx="396044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en-US" sz="1600" i="1" dirty="0">
                <a:solidFill>
                  <a:srgbClr val="CC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Agritourism &amp; Societal Well-being Lab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College of Natural Resources </a:t>
            </a:r>
            <a:endParaRPr lang="en-US" sz="1400" b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5025" y="2032248"/>
            <a:ext cx="10819567" cy="1828800"/>
            <a:chOff x="604454" y="1947209"/>
            <a:chExt cx="10819567" cy="1828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" t="28704" r="19174" b="14276"/>
            <a:stretch/>
          </p:blipFill>
          <p:spPr>
            <a:xfrm>
              <a:off x="8183661" y="1947209"/>
              <a:ext cx="3240360" cy="18288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  <p:pic>
          <p:nvPicPr>
            <p:cNvPr id="19" name="Picture 56" descr="C:\Documents and Settings\clg8w4\Local Settings\Temporary Internet Files\Content.IE5\HTZBDDY0\MP900262808[1].jpg"/>
            <p:cNvPicPr>
              <a:picLocks noChangeAspect="1"/>
            </p:cNvPicPr>
            <p:nvPr/>
          </p:nvPicPr>
          <p:blipFill>
            <a:blip r:embed="rId4" cstate="print"/>
            <a:srcRect l="22864" t="40723" b="26632"/>
            <a:stretch>
              <a:fillRect/>
            </a:stretch>
          </p:blipFill>
          <p:spPr bwMode="auto">
            <a:xfrm>
              <a:off x="4563106" y="1947209"/>
              <a:ext cx="2922914" cy="1828800"/>
            </a:xfrm>
            <a:prstGeom prst="rect">
              <a:avLst/>
            </a:prstGeom>
            <a:solidFill>
              <a:srgbClr val="972603"/>
            </a:solidFill>
            <a:ln w="12700" cmpd="sng">
              <a:solidFill>
                <a:srgbClr val="C00000"/>
              </a:solidFill>
              <a:miter lim="800000"/>
              <a:headEnd/>
              <a:tailEnd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38" t="14516" b="45277"/>
            <a:stretch/>
          </p:blipFill>
          <p:spPr>
            <a:xfrm>
              <a:off x="604454" y="1947209"/>
              <a:ext cx="3241502" cy="18288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</p:grpSp>
      <p:sp>
        <p:nvSpPr>
          <p:cNvPr id="16" name="Rectangle 59"/>
          <p:cNvSpPr>
            <a:spLocks noChangeArrowheads="1"/>
          </p:cNvSpPr>
          <p:nvPr/>
        </p:nvSpPr>
        <p:spPr bwMode="auto">
          <a:xfrm>
            <a:off x="7695689" y="4722711"/>
            <a:ext cx="4232959" cy="52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en-US" sz="2000" dirty="0">
                <a:latin typeface="Century Gothic" panose="020B0502020202020204" pitchFamily="34" charset="0"/>
                <a:cs typeface="Times New Roman" pitchFamily="18" charset="0"/>
              </a:rPr>
              <a:t>Professor &amp; Director</a:t>
            </a:r>
          </a:p>
        </p:txBody>
      </p:sp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8028989" y="4221088"/>
            <a:ext cx="3566357" cy="57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latin typeface="Century Gothic" panose="020B0502020202020204" pitchFamily="34" charset="0"/>
                <a:cs typeface="Times New Roman" pitchFamily="18" charset="0"/>
              </a:rPr>
              <a:t>Jose Cisneros</a:t>
            </a:r>
            <a:endParaRPr lang="en-US" sz="1400" b="0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8" name="Rectangle 59"/>
          <p:cNvSpPr>
            <a:spLocks noChangeArrowheads="1"/>
          </p:cNvSpPr>
          <p:nvPr/>
        </p:nvSpPr>
        <p:spPr bwMode="auto">
          <a:xfrm>
            <a:off x="7834920" y="5301208"/>
            <a:ext cx="396044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en-US" sz="1600" i="1" dirty="0">
                <a:solidFill>
                  <a:srgbClr val="CC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CALS International Program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College of Agriculture and Life Sciences</a:t>
            </a:r>
            <a:endParaRPr lang="en-US" sz="1400" b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59"/>
          <p:cNvSpPr>
            <a:spLocks noChangeArrowheads="1"/>
          </p:cNvSpPr>
          <p:nvPr/>
        </p:nvSpPr>
        <p:spPr bwMode="auto">
          <a:xfrm>
            <a:off x="4205537" y="6131203"/>
            <a:ext cx="3793241" cy="72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 Entrepreneurship Workshop</a:t>
            </a:r>
          </a:p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April 25, 2023</a:t>
            </a:r>
          </a:p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Mostar, Bosnia and Herzegovina 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0"/>
          <a:stretch/>
        </p:blipFill>
        <p:spPr bwMode="auto">
          <a:xfrm>
            <a:off x="5442105" y="5320242"/>
            <a:ext cx="131097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215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432916" y="1116013"/>
            <a:ext cx="7344816" cy="1664915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628650" indent="-457200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New &amp; old (repurposing).</a:t>
            </a:r>
          </a:p>
          <a:p>
            <a:pPr marL="628650" indent="-457200" algn="l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Tools, equipment &amp; buildings.</a:t>
            </a:r>
          </a:p>
          <a:p>
            <a:pPr marL="628650" indent="-457200" algn="l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Authentic &amp; staged.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 b="10354"/>
          <a:stretch/>
        </p:blipFill>
        <p:spPr>
          <a:xfrm>
            <a:off x="4941215" y="1923353"/>
            <a:ext cx="3207266" cy="377326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8485834" y="1176768"/>
            <a:ext cx="34105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v</a:t>
            </a:r>
            <a:r>
              <a:rPr lang="en-US" sz="1400" dirty="0"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615539"/>
                </a:solidFill>
                <a:latin typeface="Verdana" pitchFamily="34" charset="0"/>
              </a:rPr>
              <a:t>Millstone Creek Orchards </a:t>
            </a:r>
            <a:r>
              <a:rPr lang="en-US" sz="1200" dirty="0">
                <a:solidFill>
                  <a:srgbClr val="615539"/>
                </a:solidFill>
                <a:latin typeface="Verdana" pitchFamily="34" charset="0"/>
              </a:rPr>
              <a:t>(Ramseur, </a:t>
            </a:r>
            <a:r>
              <a:rPr lang="en-US" sz="1200" b="0" dirty="0">
                <a:solidFill>
                  <a:srgbClr val="615539"/>
                </a:solidFill>
                <a:latin typeface="Verdana" pitchFamily="34" charset="0"/>
              </a:rPr>
              <a:t>NC)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61510" y="5871400"/>
            <a:ext cx="23610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400" b="0" dirty="0"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^  </a:t>
            </a:r>
            <a:r>
              <a:rPr lang="en-US" sz="1400" b="0" dirty="0">
                <a:solidFill>
                  <a:srgbClr val="615539"/>
                </a:solidFill>
                <a:latin typeface="Verdana" pitchFamily="34" charset="0"/>
              </a:rPr>
              <a:t>Lazy O Farm </a:t>
            </a:r>
            <a:r>
              <a:rPr lang="en-US" sz="1200" b="0" dirty="0">
                <a:solidFill>
                  <a:srgbClr val="615539"/>
                </a:solidFill>
                <a:latin typeface="Verdana" pitchFamily="34" charset="0"/>
              </a:rPr>
              <a:t>(Smithfield, NC)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6132" r="19543"/>
          <a:stretch/>
        </p:blipFill>
        <p:spPr>
          <a:xfrm>
            <a:off x="229879" y="3219578"/>
            <a:ext cx="4317395" cy="300448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532391" y="6435595"/>
            <a:ext cx="3402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 algn="ctr"/>
            <a:r>
              <a:rPr lang="en-US" sz="1400" b="0" dirty="0"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^ </a:t>
            </a:r>
            <a:r>
              <a:rPr lang="en-US" sz="1400" b="0" dirty="0">
                <a:solidFill>
                  <a:srgbClr val="615539"/>
                </a:solidFill>
                <a:latin typeface="Verdana" pitchFamily="34" charset="0"/>
              </a:rPr>
              <a:t>Ray Family Farm </a:t>
            </a:r>
            <a:r>
              <a:rPr lang="en-US" sz="1200" b="0" dirty="0">
                <a:solidFill>
                  <a:srgbClr val="615539"/>
                </a:solidFill>
                <a:latin typeface="Verdana" pitchFamily="34" charset="0"/>
              </a:rPr>
              <a:t>(Louisburg, NC)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18321" t="3640" r="5759" b="620"/>
          <a:stretch/>
        </p:blipFill>
        <p:spPr>
          <a:xfrm>
            <a:off x="8512449" y="1759567"/>
            <a:ext cx="3312368" cy="446449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06806" y="0"/>
            <a:ext cx="11319690" cy="951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Resources – Tangible Heritage</a:t>
            </a:r>
          </a:p>
        </p:txBody>
      </p:sp>
    </p:spTree>
    <p:extLst>
      <p:ext uri="{BB962C8B-B14F-4D97-AF65-F5344CB8AC3E}">
        <p14:creationId xmlns:p14="http://schemas.microsoft.com/office/powerpoint/2010/main" val="4171267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9480376" y="4293096"/>
            <a:ext cx="23869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latin typeface="Verdana" pitchFamily="34" charset="0"/>
              </a:rPr>
              <a:t> </a:t>
            </a:r>
            <a:r>
              <a:rPr lang="en-US" sz="1400" b="0" dirty="0">
                <a:solidFill>
                  <a:srgbClr val="0070C0"/>
                </a:solidFill>
                <a:latin typeface="Verdana" pitchFamily="34" charset="0"/>
              </a:rPr>
              <a:t>^</a:t>
            </a:r>
            <a:r>
              <a:rPr lang="en-US" sz="1400" dirty="0"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615539"/>
                </a:solidFill>
                <a:latin typeface="Verdana" pitchFamily="34" charset="0"/>
              </a:rPr>
              <a:t>Hillcrest Farms </a:t>
            </a:r>
            <a:r>
              <a:rPr lang="en-US" sz="1200" dirty="0">
                <a:solidFill>
                  <a:srgbClr val="615539"/>
                </a:solidFill>
                <a:latin typeface="Verdana" pitchFamily="34" charset="0"/>
              </a:rPr>
              <a:t>(Dearing, GA</a:t>
            </a:r>
            <a:r>
              <a:rPr lang="en-US" sz="1200" b="0" dirty="0">
                <a:solidFill>
                  <a:srgbClr val="615539"/>
                </a:solidFill>
                <a:latin typeface="Verdana" pitchFamily="34" charset="0"/>
              </a:rPr>
              <a:t>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224" t="22301" b="-1"/>
          <a:stretch/>
        </p:blipFill>
        <p:spPr>
          <a:xfrm>
            <a:off x="7572395" y="1160749"/>
            <a:ext cx="4294974" cy="295232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432916" y="1116013"/>
            <a:ext cx="7344816" cy="1664915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628650" indent="-457200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New &amp; old (repurposing).</a:t>
            </a:r>
          </a:p>
          <a:p>
            <a:pPr marL="628650" indent="-457200" algn="l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Tools, equipment &amp; buildings.</a:t>
            </a:r>
          </a:p>
          <a:p>
            <a:pPr marL="628650" indent="-457200" algn="l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Authentic &amp; staged.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38" y="2902260"/>
            <a:ext cx="3799962" cy="278167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-1" t="35736" r="60850" b="36415"/>
          <a:stretch/>
        </p:blipFill>
        <p:spPr>
          <a:xfrm>
            <a:off x="4223792" y="3645024"/>
            <a:ext cx="5256584" cy="280426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06806" y="0"/>
            <a:ext cx="11319690" cy="951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Resources – Tangible Heritage</a:t>
            </a:r>
          </a:p>
        </p:txBody>
      </p:sp>
    </p:spTree>
    <p:extLst>
      <p:ext uri="{BB962C8B-B14F-4D97-AF65-F5344CB8AC3E}">
        <p14:creationId xmlns:p14="http://schemas.microsoft.com/office/powerpoint/2010/main" val="4260095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4320955" y="1280242"/>
            <a:ext cx="2376826" cy="584795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171450" algn="ctr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farmer(s)</a:t>
            </a:r>
            <a:endParaRPr lang="en-US" sz="2400" b="0" dirty="0">
              <a:solidFill>
                <a:srgbClr val="0070C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9" t="1046" r="8079" b="2310"/>
          <a:stretch/>
        </p:blipFill>
        <p:spPr>
          <a:xfrm>
            <a:off x="7718093" y="1432751"/>
            <a:ext cx="4230228" cy="435779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0" t="16799" r="1726" b="3801"/>
          <a:stretch/>
        </p:blipFill>
        <p:spPr>
          <a:xfrm>
            <a:off x="406806" y="1338223"/>
            <a:ext cx="3266019" cy="4546855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3863752" y="2155931"/>
            <a:ext cx="3593745" cy="4231722"/>
            <a:chOff x="3863752" y="2155931"/>
            <a:chExt cx="3593745" cy="42317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8" t="29540" r="30146" b="8482"/>
            <a:stretch/>
          </p:blipFill>
          <p:spPr>
            <a:xfrm>
              <a:off x="3863752" y="3611651"/>
              <a:ext cx="3593745" cy="277600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grpSp>
          <p:nvGrpSpPr>
            <p:cNvPr id="15" name="Group 14"/>
            <p:cNvGrpSpPr/>
            <p:nvPr/>
          </p:nvGrpSpPr>
          <p:grpSpPr>
            <a:xfrm rot="5400000">
              <a:off x="5262922" y="2402378"/>
              <a:ext cx="868279" cy="375386"/>
              <a:chOff x="4697128" y="5121275"/>
              <a:chExt cx="868279" cy="461378"/>
            </a:xfrm>
          </p:grpSpPr>
          <p:sp>
            <p:nvSpPr>
              <p:cNvPr id="16" name="Chevron 15"/>
              <p:cNvSpPr/>
              <p:nvPr/>
            </p:nvSpPr>
            <p:spPr>
              <a:xfrm>
                <a:off x="4697128" y="5121275"/>
                <a:ext cx="375385" cy="461378"/>
              </a:xfrm>
              <a:prstGeom prst="chevron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/>
              </a:p>
            </p:txBody>
          </p:sp>
          <p:sp>
            <p:nvSpPr>
              <p:cNvPr id="17" name="Chevron 16"/>
              <p:cNvSpPr/>
              <p:nvPr/>
            </p:nvSpPr>
            <p:spPr>
              <a:xfrm>
                <a:off x="5190022" y="5121275"/>
                <a:ext cx="375385" cy="461378"/>
              </a:xfrm>
              <a:prstGeom prst="chevron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/>
              </a:p>
            </p:txBody>
          </p:sp>
          <p:sp>
            <p:nvSpPr>
              <p:cNvPr id="18" name="Chevron 17"/>
              <p:cNvSpPr/>
              <p:nvPr/>
            </p:nvSpPr>
            <p:spPr>
              <a:xfrm>
                <a:off x="4941771" y="5121275"/>
                <a:ext cx="375385" cy="461378"/>
              </a:xfrm>
              <a:prstGeom prst="chevron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191344" y="6051019"/>
            <a:ext cx="330514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 algn="ctr">
              <a:spcAft>
                <a:spcPts val="600"/>
              </a:spcAft>
            </a:pPr>
            <a:r>
              <a:rPr lang="en-US" sz="1400" dirty="0" err="1">
                <a:solidFill>
                  <a:srgbClr val="615539"/>
                </a:solidFill>
                <a:latin typeface="Verdana" pitchFamily="34" charset="0"/>
              </a:rPr>
              <a:t>Quesería</a:t>
            </a:r>
            <a:r>
              <a:rPr lang="en-US" sz="1400" dirty="0">
                <a:solidFill>
                  <a:srgbClr val="615539"/>
                </a:solidFill>
                <a:latin typeface="Verdana" pitchFamily="34" charset="0"/>
              </a:rPr>
              <a:t> </a:t>
            </a:r>
            <a:r>
              <a:rPr lang="en-US" sz="1400" dirty="0" err="1">
                <a:solidFill>
                  <a:srgbClr val="615539"/>
                </a:solidFill>
                <a:latin typeface="Verdana" pitchFamily="34" charset="0"/>
              </a:rPr>
              <a:t>Tibi</a:t>
            </a:r>
            <a:r>
              <a:rPr lang="en-US" sz="1400" dirty="0">
                <a:solidFill>
                  <a:srgbClr val="615539"/>
                </a:solidFill>
                <a:latin typeface="Verdana" pitchFamily="34" charset="0"/>
              </a:rPr>
              <a:t> </a:t>
            </a:r>
          </a:p>
          <a:p>
            <a:pPr marL="461963" indent="-461963" algn="ctr">
              <a:spcAft>
                <a:spcPts val="600"/>
              </a:spcAft>
            </a:pPr>
            <a:r>
              <a:rPr lang="en-US" sz="1200" b="0" dirty="0">
                <a:solidFill>
                  <a:srgbClr val="615539"/>
                </a:solidFill>
                <a:latin typeface="Verdana" pitchFamily="34" charset="0"/>
              </a:rPr>
              <a:t>(Alicante, Spain) </a:t>
            </a: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406806" y="0"/>
            <a:ext cx="11319690" cy="951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Resources – The Farmer(s)</a:t>
            </a:r>
          </a:p>
        </p:txBody>
      </p:sp>
    </p:spTree>
    <p:extLst>
      <p:ext uri="{BB962C8B-B14F-4D97-AF65-F5344CB8AC3E}">
        <p14:creationId xmlns:p14="http://schemas.microsoft.com/office/powerpoint/2010/main" val="92399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6" t="17364" r="13445"/>
          <a:stretch/>
        </p:blipFill>
        <p:spPr>
          <a:xfrm>
            <a:off x="273862" y="2095556"/>
            <a:ext cx="3888994" cy="393449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21648" y="6123681"/>
            <a:ext cx="330514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 algn="ctr">
              <a:spcAft>
                <a:spcPts val="600"/>
              </a:spcAft>
            </a:pPr>
            <a:r>
              <a:rPr lang="en-US" sz="1400" b="0" dirty="0">
                <a:solidFill>
                  <a:srgbClr val="615539"/>
                </a:solidFill>
                <a:latin typeface="Verdana" pitchFamily="34" charset="0"/>
              </a:rPr>
              <a:t>Lazy O Farm </a:t>
            </a:r>
          </a:p>
          <a:p>
            <a:pPr marL="461963" indent="-461963" algn="ctr"/>
            <a:r>
              <a:rPr lang="en-US" sz="1200" b="0" dirty="0">
                <a:solidFill>
                  <a:srgbClr val="615539"/>
                </a:solidFill>
                <a:latin typeface="Verdana" pitchFamily="34" charset="0"/>
              </a:rPr>
              <a:t>(Smithfield, NC) </a:t>
            </a:r>
          </a:p>
        </p:txBody>
      </p:sp>
      <p:sp>
        <p:nvSpPr>
          <p:cNvPr id="13" name="AutoShape 27"/>
          <p:cNvSpPr>
            <a:spLocks noChangeArrowheads="1"/>
          </p:cNvSpPr>
          <p:nvPr/>
        </p:nvSpPr>
        <p:spPr bwMode="auto">
          <a:xfrm>
            <a:off x="985806" y="1313387"/>
            <a:ext cx="2376826" cy="584795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171450" algn="ctr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Entertainers</a:t>
            </a:r>
            <a:endParaRPr lang="en-US" sz="2400" b="0" dirty="0">
              <a:solidFill>
                <a:srgbClr val="0070C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03256" y="1295024"/>
            <a:ext cx="7445065" cy="5033828"/>
            <a:chOff x="4503256" y="1295024"/>
            <a:chExt cx="7445065" cy="5033828"/>
          </a:xfrm>
        </p:grpSpPr>
        <p:sp>
          <p:nvSpPr>
            <p:cNvPr id="20" name="Rectangle 19"/>
            <p:cNvSpPr/>
            <p:nvPr/>
          </p:nvSpPr>
          <p:spPr>
            <a:xfrm>
              <a:off x="4850844" y="5752805"/>
              <a:ext cx="2736304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 dirty="0" err="1">
                  <a:solidFill>
                    <a:srgbClr val="615539"/>
                  </a:solidFill>
                  <a:latin typeface="Verdana" pitchFamily="34" charset="0"/>
                </a:rPr>
                <a:t>Aleícola</a:t>
              </a:r>
              <a:r>
                <a:rPr lang="en-US" sz="1400" b="0" dirty="0">
                  <a:solidFill>
                    <a:srgbClr val="615539"/>
                  </a:solidFill>
                  <a:latin typeface="Verdana" pitchFamily="34" charset="0"/>
                </a:rPr>
                <a:t> San Francisco</a:t>
              </a:r>
            </a:p>
            <a:p>
              <a:pPr algn="ctr">
                <a:spcAft>
                  <a:spcPts val="600"/>
                </a:spcAft>
              </a:pPr>
              <a:r>
                <a:rPr lang="en-US" sz="1200" b="0" dirty="0">
                  <a:solidFill>
                    <a:srgbClr val="615539"/>
                  </a:solidFill>
                  <a:latin typeface="Verdana" pitchFamily="34" charset="0"/>
                </a:rPr>
                <a:t>(Jaen, Spain)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0" b="10208"/>
            <a:stretch/>
          </p:blipFill>
          <p:spPr>
            <a:xfrm>
              <a:off x="4503256" y="2106248"/>
              <a:ext cx="3393853" cy="356616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4625464" y="1295024"/>
              <a:ext cx="6474346" cy="584795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lIns="0" rIns="0" anchor="t" anchorCtr="0"/>
            <a:lstStyle/>
            <a:p>
              <a:pPr marL="171450" algn="ctr">
                <a:lnSpc>
                  <a:spcPct val="110000"/>
                </a:lnSpc>
              </a:pPr>
              <a:r>
                <a:rPr lang="en-US" sz="2400" dirty="0">
                  <a:solidFill>
                    <a:srgbClr val="0070C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Story Tellers</a:t>
              </a:r>
              <a:endParaRPr lang="en-US" sz="2400" b="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6" r="26814"/>
            <a:stretch/>
          </p:blipFill>
          <p:spPr>
            <a:xfrm>
              <a:off x="8206645" y="2111823"/>
              <a:ext cx="3741676" cy="356616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6" name="Rectangle 15"/>
            <p:cNvSpPr/>
            <p:nvPr/>
          </p:nvSpPr>
          <p:spPr>
            <a:xfrm>
              <a:off x="8840150" y="5759465"/>
              <a:ext cx="2474666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 dirty="0">
                  <a:solidFill>
                    <a:srgbClr val="615539"/>
                  </a:solidFill>
                  <a:latin typeface="Verdana" pitchFamily="34" charset="0"/>
                </a:rPr>
                <a:t> </a:t>
              </a:r>
              <a:r>
                <a:rPr lang="en-US" sz="1400" dirty="0" err="1">
                  <a:solidFill>
                    <a:srgbClr val="615539"/>
                  </a:solidFill>
                  <a:latin typeface="Verdana" pitchFamily="34" charset="0"/>
                </a:rPr>
                <a:t>Broadslab</a:t>
              </a:r>
              <a:r>
                <a:rPr lang="en-US" sz="1400" dirty="0">
                  <a:solidFill>
                    <a:srgbClr val="615539"/>
                  </a:solidFill>
                  <a:latin typeface="Verdana" pitchFamily="34" charset="0"/>
                </a:rPr>
                <a:t> Distillery</a:t>
              </a:r>
            </a:p>
            <a:p>
              <a:pPr algn="ctr"/>
              <a:r>
                <a:rPr lang="en-US" sz="1200" b="0" dirty="0">
                  <a:solidFill>
                    <a:srgbClr val="615539"/>
                  </a:solidFill>
                  <a:latin typeface="Verdana" pitchFamily="34" charset="0"/>
                </a:rPr>
                <a:t>(Benson, NC) </a:t>
              </a:r>
            </a:p>
          </p:txBody>
        </p:sp>
      </p:grpSp>
      <p:sp>
        <p:nvSpPr>
          <p:cNvPr id="14" name="1 Título"/>
          <p:cNvSpPr txBox="1">
            <a:spLocks/>
          </p:cNvSpPr>
          <p:nvPr/>
        </p:nvSpPr>
        <p:spPr>
          <a:xfrm>
            <a:off x="406806" y="0"/>
            <a:ext cx="11319690" cy="951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Resources – The Farmer(s)</a:t>
            </a:r>
          </a:p>
        </p:txBody>
      </p:sp>
    </p:spTree>
    <p:extLst>
      <p:ext uri="{BB962C8B-B14F-4D97-AF65-F5344CB8AC3E}">
        <p14:creationId xmlns:p14="http://schemas.microsoft.com/office/powerpoint/2010/main" val="315539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4233" y="56600"/>
            <a:ext cx="728894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The Uniqueness of Agritourism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7368" y="6453336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9635"/>
          <a:stretch/>
        </p:blipFill>
        <p:spPr>
          <a:xfrm>
            <a:off x="263352" y="908720"/>
            <a:ext cx="1356317" cy="10032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80000" y="5186404"/>
            <a:ext cx="5472608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10000"/>
              </a:lnSpc>
              <a:buAutoNum type="arabicPeriod" startAt="2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share are resources!</a:t>
            </a:r>
          </a:p>
          <a:p>
            <a:pPr marL="796925" indent="-398463" fontAlgn="base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minutes (14:55 – 15:05)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"/>
          <a:stretch/>
        </p:blipFill>
        <p:spPr>
          <a:xfrm>
            <a:off x="7320136" y="5097"/>
            <a:ext cx="4871253" cy="6846141"/>
          </a:xfrm>
          <a:prstGeom prst="rect">
            <a:avLst/>
          </a:prstGeom>
          <a:ln w="12700">
            <a:noFill/>
          </a:ln>
        </p:spPr>
      </p:pic>
      <p:sp>
        <p:nvSpPr>
          <p:cNvPr id="7" name="Rectangle 6"/>
          <p:cNvSpPr/>
          <p:nvPr/>
        </p:nvSpPr>
        <p:spPr>
          <a:xfrm>
            <a:off x="1180001" y="1772816"/>
            <a:ext cx="5472607" cy="331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20000"/>
              </a:lnSpc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individually or with other person from your same farm </a:t>
            </a:r>
          </a:p>
          <a:p>
            <a:pPr marL="800100" lvl="1" indent="-342900" fontAlgn="base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minutes (14:40 – 14:55)</a:t>
            </a:r>
          </a:p>
          <a:p>
            <a:pPr marL="800100" lvl="1" indent="-342900" fontAlgn="base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your farm resources</a:t>
            </a:r>
          </a:p>
          <a:p>
            <a:pPr marL="800100" lvl="1" indent="-342900" fontAlgn="base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them in the flipcharts by type of resource</a:t>
            </a:r>
          </a:p>
          <a:p>
            <a:pPr lvl="1" fontAlgn="base">
              <a:lnSpc>
                <a:spcPct val="11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19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** If repeated, mark it with a “stick”</a:t>
            </a:r>
          </a:p>
        </p:txBody>
      </p:sp>
    </p:spTree>
    <p:extLst>
      <p:ext uri="{BB962C8B-B14F-4D97-AF65-F5344CB8AC3E}">
        <p14:creationId xmlns:p14="http://schemas.microsoft.com/office/powerpoint/2010/main" val="19309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5951984" y="33232"/>
            <a:ext cx="612068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The Entrepreneurial Mindset</a:t>
            </a:r>
          </a:p>
        </p:txBody>
      </p:sp>
      <p:sp>
        <p:nvSpPr>
          <p:cNvPr id="7" name="Rectangle 6"/>
          <p:cNvSpPr/>
          <p:nvPr/>
        </p:nvSpPr>
        <p:spPr>
          <a:xfrm>
            <a:off x="6600056" y="2204864"/>
            <a:ext cx="504056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[15:15 – 15:25]</a:t>
            </a:r>
          </a:p>
          <a:p>
            <a:pPr marL="342900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resources</a:t>
            </a:r>
          </a:p>
          <a:p>
            <a:pPr marL="342900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Being creative to offer uniqueness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[15:25 – 15:45]</a:t>
            </a:r>
          </a:p>
          <a:p>
            <a:pPr fontAlgn="base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will I incorporate creativity into my offerings?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sharing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[15:45 – 15:55]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6240016" y="1135423"/>
            <a:ext cx="5544616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small" dirty="0">
                <a:solidFill>
                  <a:srgbClr val="0070C0"/>
                </a:solidFill>
                <a:latin typeface="Century Gothic" panose="020B0502020202020204" pitchFamily="34" charset="0"/>
              </a:rPr>
              <a:t>Part 2 (15:15 – 15:55)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r="16971"/>
          <a:stretch/>
        </p:blipFill>
        <p:spPr>
          <a:xfrm>
            <a:off x="-24680" y="0"/>
            <a:ext cx="5832648" cy="6858000"/>
          </a:xfrm>
          <a:prstGeom prst="rect">
            <a:avLst/>
          </a:prstGeom>
          <a:ln>
            <a:solidFill>
              <a:srgbClr val="528D3B"/>
            </a:solidFill>
          </a:ln>
        </p:spPr>
      </p:pic>
    </p:spTree>
    <p:extLst>
      <p:ext uri="{BB962C8B-B14F-4D97-AF65-F5344CB8AC3E}">
        <p14:creationId xmlns:p14="http://schemas.microsoft.com/office/powerpoint/2010/main" val="4203370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19336" y="33232"/>
            <a:ext cx="1195332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The Entrepreneurial Mindset</a:t>
            </a:r>
          </a:p>
        </p:txBody>
      </p:sp>
      <p:sp>
        <p:nvSpPr>
          <p:cNvPr id="7" name="Rectangle 6"/>
          <p:cNvSpPr/>
          <p:nvPr/>
        </p:nvSpPr>
        <p:spPr>
          <a:xfrm>
            <a:off x="767408" y="1863056"/>
            <a:ext cx="6048672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similar resources in our locality!</a:t>
            </a:r>
          </a:p>
          <a:p>
            <a:pPr marL="800100" lvl="1" indent="-342900" fontAlgn="base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common farm animals? </a:t>
            </a:r>
          </a:p>
          <a:p>
            <a:pPr marL="800100" lvl="1" indent="-342900" fontAlgn="base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common crops?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407368" y="1180205"/>
            <a:ext cx="5544616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Reality Check: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7368" y="3933057"/>
            <a:ext cx="6512096" cy="2659806"/>
            <a:chOff x="407368" y="3933057"/>
            <a:chExt cx="6512096" cy="2659806"/>
          </a:xfrm>
        </p:grpSpPr>
        <p:sp>
          <p:nvSpPr>
            <p:cNvPr id="9" name="1 Título"/>
            <p:cNvSpPr txBox="1">
              <a:spLocks/>
            </p:cNvSpPr>
            <p:nvPr/>
          </p:nvSpPr>
          <p:spPr>
            <a:xfrm>
              <a:off x="407368" y="3933057"/>
              <a:ext cx="6512096" cy="7200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How do we make our resources </a:t>
              </a:r>
              <a:r>
                <a:rPr lang="en-US" sz="2400" u="sng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UNIQUE</a:t>
              </a:r>
              <a:r>
                <a:rPr lang="en-US" sz="24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?: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70096" y="4616937"/>
              <a:ext cx="6048672" cy="197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fontAlgn="base">
                <a:lnSpc>
                  <a:spcPct val="150000"/>
                </a:lnSpc>
                <a:buSzPct val="90000"/>
                <a:buFont typeface="Wingdings" panose="05000000000000000000" pitchFamily="2" charset="2"/>
                <a:buChar char="v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Entrepreneurs are…</a:t>
              </a:r>
            </a:p>
            <a:p>
              <a:pPr marL="800100" lvl="1" indent="-342900" fontAlgn="base">
                <a:lnSpc>
                  <a:spcPct val="120000"/>
                </a:lnSpc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Resourceful – Use what they have</a:t>
              </a:r>
            </a:p>
            <a:p>
              <a:pPr marL="800100" lvl="1" indent="-342900" fontAlgn="base">
                <a:lnSpc>
                  <a:spcPct val="120000"/>
                </a:lnSpc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Innovators</a:t>
              </a:r>
            </a:p>
            <a:p>
              <a:pPr marL="800100" lvl="1" indent="-342900" fontAlgn="base">
                <a:lnSpc>
                  <a:spcPct val="120000"/>
                </a:lnSpc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Persistent – Trial &amp; error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7542" b="19445"/>
          <a:stretch/>
        </p:blipFill>
        <p:spPr>
          <a:xfrm>
            <a:off x="7392144" y="1052736"/>
            <a:ext cx="4206240" cy="218048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44" y="3561656"/>
            <a:ext cx="4224472" cy="2740608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81193">
            <a:off x="1894816" y="2794736"/>
            <a:ext cx="3384376" cy="1903712"/>
          </a:xfrm>
          <a:prstGeom prst="ellipse">
            <a:avLst/>
          </a:prstGeom>
          <a:ln w="12700" cap="rnd">
            <a:solidFill>
              <a:srgbClr val="197EC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393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sp>
        <p:nvSpPr>
          <p:cNvPr id="16" name="AutoShape 27"/>
          <p:cNvSpPr>
            <a:spLocks noChangeArrowheads="1"/>
          </p:cNvSpPr>
          <p:nvPr/>
        </p:nvSpPr>
        <p:spPr bwMode="auto">
          <a:xfrm>
            <a:off x="479376" y="1249036"/>
            <a:ext cx="7344816" cy="584795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171450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…To sell other farm or local products!</a:t>
            </a:r>
            <a:endParaRPr lang="en-US" sz="2400" b="0" dirty="0">
              <a:solidFill>
                <a:srgbClr val="0070C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5050" y="332656"/>
            <a:ext cx="11161263" cy="6357481"/>
            <a:chOff x="715050" y="332656"/>
            <a:chExt cx="11161263" cy="6357481"/>
          </a:xfrm>
        </p:grpSpPr>
        <p:sp>
          <p:nvSpPr>
            <p:cNvPr id="20" name="Rectangle 19"/>
            <p:cNvSpPr/>
            <p:nvPr/>
          </p:nvSpPr>
          <p:spPr>
            <a:xfrm>
              <a:off x="839416" y="6382360"/>
              <a:ext cx="29359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0" dirty="0">
                  <a:solidFill>
                    <a:srgbClr val="615539"/>
                  </a:solidFill>
                  <a:latin typeface="Verdana" pitchFamily="34" charset="0"/>
                </a:rPr>
                <a:t>Vollmer Farm </a:t>
              </a:r>
              <a:r>
                <a:rPr lang="en-US" sz="1200" b="0" dirty="0">
                  <a:solidFill>
                    <a:srgbClr val="615539"/>
                  </a:solidFill>
                  <a:latin typeface="Verdana" pitchFamily="34" charset="0"/>
                </a:rPr>
                <a:t>(Bunn, NC)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49" r="56962" b="35586"/>
            <a:stretch/>
          </p:blipFill>
          <p:spPr>
            <a:xfrm>
              <a:off x="7968208" y="332656"/>
              <a:ext cx="3908105" cy="5940319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2"/>
            <a:stretch/>
          </p:blipFill>
          <p:spPr>
            <a:xfrm>
              <a:off x="715050" y="2010475"/>
              <a:ext cx="6120680" cy="423508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sp>
        <p:nvSpPr>
          <p:cNvPr id="13" name="1 Título"/>
          <p:cNvSpPr txBox="1">
            <a:spLocks/>
          </p:cNvSpPr>
          <p:nvPr/>
        </p:nvSpPr>
        <p:spPr>
          <a:xfrm>
            <a:off x="119336" y="33232"/>
            <a:ext cx="77048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Be Creative…</a:t>
            </a:r>
          </a:p>
        </p:txBody>
      </p:sp>
    </p:spTree>
    <p:extLst>
      <p:ext uri="{BB962C8B-B14F-4D97-AF65-F5344CB8AC3E}">
        <p14:creationId xmlns:p14="http://schemas.microsoft.com/office/powerpoint/2010/main" val="3465789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9416" y="6008484"/>
            <a:ext cx="29359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The Farm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(Dobson, </a:t>
            </a: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NC)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t="4372" b="8952"/>
          <a:stretch/>
        </p:blipFill>
        <p:spPr>
          <a:xfrm>
            <a:off x="135105" y="2115063"/>
            <a:ext cx="4392488" cy="33325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67" t="29001" r="33622" b="6951"/>
          <a:stretch/>
        </p:blipFill>
        <p:spPr>
          <a:xfrm>
            <a:off x="4705999" y="2651093"/>
            <a:ext cx="2902169" cy="4004677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7793813" y="332656"/>
            <a:ext cx="4293638" cy="5927747"/>
            <a:chOff x="7793813" y="332656"/>
            <a:chExt cx="4293638" cy="59277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0" t="51982" r="32474" b="4851"/>
            <a:stretch/>
          </p:blipFill>
          <p:spPr>
            <a:xfrm>
              <a:off x="7793814" y="332656"/>
              <a:ext cx="4293637" cy="266429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89" t="36271" r="10939" b="-1"/>
            <a:stretch/>
          </p:blipFill>
          <p:spPr>
            <a:xfrm>
              <a:off x="7793813" y="3284984"/>
              <a:ext cx="4293637" cy="2975419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sp>
        <p:nvSpPr>
          <p:cNvPr id="16" name="AutoShape 27"/>
          <p:cNvSpPr>
            <a:spLocks noChangeArrowheads="1"/>
          </p:cNvSpPr>
          <p:nvPr/>
        </p:nvSpPr>
        <p:spPr bwMode="auto">
          <a:xfrm>
            <a:off x="479376" y="1249036"/>
            <a:ext cx="7344816" cy="584795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171450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…To educate visitors!</a:t>
            </a:r>
            <a:endParaRPr lang="en-US" sz="2400" b="0" dirty="0">
              <a:solidFill>
                <a:srgbClr val="0070C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119336" y="33232"/>
            <a:ext cx="77048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Be Creative…</a:t>
            </a:r>
          </a:p>
        </p:txBody>
      </p:sp>
    </p:spTree>
    <p:extLst>
      <p:ext uri="{BB962C8B-B14F-4D97-AF65-F5344CB8AC3E}">
        <p14:creationId xmlns:p14="http://schemas.microsoft.com/office/powerpoint/2010/main" val="250770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71464" y="6318501"/>
            <a:ext cx="3305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 algn="ctr">
              <a:spcAft>
                <a:spcPts val="600"/>
              </a:spcAft>
            </a:pPr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Lazy O Farm </a:t>
            </a: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(Smithfield, NC)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48" r="34366"/>
          <a:stretch/>
        </p:blipFill>
        <p:spPr>
          <a:xfrm>
            <a:off x="7320136" y="216451"/>
            <a:ext cx="4101510" cy="323476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7" t="37214" r="4416" b="-1"/>
          <a:stretch/>
        </p:blipFill>
        <p:spPr>
          <a:xfrm>
            <a:off x="6394522" y="3703760"/>
            <a:ext cx="5606134" cy="298019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r="5107" b="7212"/>
          <a:stretch/>
        </p:blipFill>
        <p:spPr>
          <a:xfrm>
            <a:off x="191344" y="2132856"/>
            <a:ext cx="5904656" cy="388843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4" name="AutoShape 27"/>
          <p:cNvSpPr>
            <a:spLocks noChangeArrowheads="1"/>
          </p:cNvSpPr>
          <p:nvPr/>
        </p:nvSpPr>
        <p:spPr bwMode="auto">
          <a:xfrm>
            <a:off x="479376" y="1249036"/>
            <a:ext cx="7344816" cy="584795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171450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…To recreate visitors!</a:t>
            </a:r>
            <a:endParaRPr lang="en-US" sz="2400" b="0" dirty="0">
              <a:solidFill>
                <a:srgbClr val="0070C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119336" y="33232"/>
            <a:ext cx="77048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Be Creative…</a:t>
            </a:r>
          </a:p>
        </p:txBody>
      </p:sp>
    </p:spTree>
    <p:extLst>
      <p:ext uri="{BB962C8B-B14F-4D97-AF65-F5344CB8AC3E}">
        <p14:creationId xmlns:p14="http://schemas.microsoft.com/office/powerpoint/2010/main" val="2607555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406806" y="1"/>
            <a:ext cx="1131969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What are we going to do?</a:t>
            </a:r>
          </a:p>
        </p:txBody>
      </p:sp>
      <p:sp>
        <p:nvSpPr>
          <p:cNvPr id="5" name="Rectangle 4"/>
          <p:cNvSpPr/>
          <p:nvPr/>
        </p:nvSpPr>
        <p:spPr>
          <a:xfrm>
            <a:off x="389262" y="1196752"/>
            <a:ext cx="468052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modules: </a:t>
            </a:r>
          </a:p>
          <a:p>
            <a:pPr marL="457200" indent="-4572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(10 min.)</a:t>
            </a:r>
          </a:p>
          <a:p>
            <a:pPr marL="457200" indent="-4572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Hands-on activity (15 min.)</a:t>
            </a:r>
          </a:p>
          <a:p>
            <a:pPr marL="457200" indent="-4572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sharing (10 min.)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0209" y="3356992"/>
            <a:ext cx="6840760" cy="3340782"/>
            <a:chOff x="380209" y="3356992"/>
            <a:chExt cx="6840760" cy="3340782"/>
          </a:xfrm>
        </p:grpSpPr>
        <p:sp>
          <p:nvSpPr>
            <p:cNvPr id="7" name="Rectangle 6"/>
            <p:cNvSpPr/>
            <p:nvPr/>
          </p:nvSpPr>
          <p:spPr>
            <a:xfrm>
              <a:off x="388847" y="3356992"/>
              <a:ext cx="4824536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0000"/>
                </a:lnSpc>
              </a:pPr>
              <a:r>
                <a:rPr lang="en-US" sz="2400" u="sng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 1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(14:30 – 15:10):</a:t>
              </a:r>
            </a:p>
            <a:p>
              <a:pPr fontAlgn="base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uniqueness of agritourism</a:t>
              </a:r>
            </a:p>
            <a:p>
              <a:pPr fontAlgn="base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 What are my resources?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0209" y="5275846"/>
              <a:ext cx="6840760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0000"/>
                </a:lnSpc>
              </a:pPr>
              <a:r>
                <a:rPr lang="en-US" sz="2400" u="sng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 2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(15:15 – 16:55):   </a:t>
              </a:r>
            </a:p>
            <a:p>
              <a:pPr fontAlgn="base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entrepreneurial mindset</a:t>
              </a:r>
            </a:p>
            <a:p>
              <a:pPr fontAlgn="base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 How will I incorporate creativity into my offerings?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12024" y="1294252"/>
            <a:ext cx="5688632" cy="4708804"/>
            <a:chOff x="6312024" y="1294252"/>
            <a:chExt cx="5688632" cy="4708804"/>
          </a:xfrm>
        </p:grpSpPr>
        <p:sp>
          <p:nvSpPr>
            <p:cNvPr id="9" name="Rectangle 8"/>
            <p:cNvSpPr/>
            <p:nvPr/>
          </p:nvSpPr>
          <p:spPr>
            <a:xfrm>
              <a:off x="6312024" y="1294252"/>
              <a:ext cx="4824536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0000"/>
                </a:lnSpc>
              </a:pPr>
              <a:r>
                <a:rPr lang="en-US" sz="2400" u="sng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 3 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(16:00 – 16:40):</a:t>
              </a:r>
            </a:p>
            <a:p>
              <a:pPr fontAlgn="base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Selling my Story</a:t>
              </a:r>
            </a:p>
            <a:p>
              <a:pPr fontAlgn="base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 Crafting my story.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26433" y="2924944"/>
              <a:ext cx="5674223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0000"/>
                </a:lnSpc>
              </a:pPr>
              <a:r>
                <a:rPr lang="en-US" sz="2400" u="sng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 4 </a:t>
              </a:r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16:45 – 17:25):   </a:t>
              </a:r>
            </a:p>
            <a:p>
              <a:pPr fontAlgn="base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From Competition to ‘Coopetition’</a:t>
              </a:r>
            </a:p>
            <a:p>
              <a:pPr fontAlgn="base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 Identifying my local/regional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coopetitors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26433" y="4581128"/>
              <a:ext cx="5674223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0000"/>
                </a:lnSpc>
              </a:pPr>
              <a:r>
                <a:rPr lang="en-US" sz="2400" u="sng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 5 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(17:30 – 18:15):   </a:t>
              </a:r>
            </a:p>
            <a:p>
              <a:pPr fontAlgn="base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Wrapping up – Putting all pieces together</a:t>
              </a:r>
            </a:p>
            <a:p>
              <a:pPr fontAlgn="base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 My key learnings.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b="9635"/>
          <a:stretch/>
        </p:blipFill>
        <p:spPr>
          <a:xfrm>
            <a:off x="10255154" y="169547"/>
            <a:ext cx="1875453" cy="13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74808" y="63322"/>
            <a:ext cx="3672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 algn="ctr">
              <a:spcAft>
                <a:spcPts val="600"/>
              </a:spcAft>
            </a:pPr>
            <a:r>
              <a:rPr lang="en-US" sz="1600" dirty="0" err="1">
                <a:solidFill>
                  <a:srgbClr val="615539"/>
                </a:solidFill>
                <a:latin typeface="Verdana" pitchFamily="34" charset="0"/>
              </a:rPr>
              <a:t>Broadslab</a:t>
            </a:r>
            <a:r>
              <a:rPr lang="en-US" sz="1600" dirty="0">
                <a:solidFill>
                  <a:srgbClr val="615539"/>
                </a:solidFill>
                <a:latin typeface="Verdana" pitchFamily="34" charset="0"/>
              </a:rPr>
              <a:t> Distillery 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(Benson, NC)</a:t>
            </a:r>
            <a:endParaRPr lang="en-US" sz="1100" b="0" dirty="0">
              <a:solidFill>
                <a:schemeClr val="tx1">
                  <a:lumMod val="65000"/>
                  <a:lumOff val="35000"/>
                </a:schemeClr>
              </a:solidFill>
              <a:latin typeface="Verdana" pitchFamily="34" charset="0"/>
            </a:endParaRPr>
          </a:p>
        </p:txBody>
      </p:sp>
      <p:sp>
        <p:nvSpPr>
          <p:cNvPr id="14" name="AutoShape 27"/>
          <p:cNvSpPr>
            <a:spLocks noChangeArrowheads="1"/>
          </p:cNvSpPr>
          <p:nvPr/>
        </p:nvSpPr>
        <p:spPr bwMode="auto">
          <a:xfrm>
            <a:off x="479376" y="1124744"/>
            <a:ext cx="7344816" cy="584795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171450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…To increase the visual appeal (décor)!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119336" y="33232"/>
            <a:ext cx="77048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Be Creative…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r="3146"/>
          <a:stretch/>
        </p:blipFill>
        <p:spPr>
          <a:xfrm rot="5400000">
            <a:off x="6620590" y="1045732"/>
            <a:ext cx="5580844" cy="447024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3"/>
          <a:stretch/>
        </p:blipFill>
        <p:spPr>
          <a:xfrm>
            <a:off x="682364" y="1833831"/>
            <a:ext cx="5214266" cy="441453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983432" y="6381327"/>
            <a:ext cx="43506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err="1">
                <a:solidFill>
                  <a:srgbClr val="615539"/>
                </a:solidFill>
                <a:latin typeface="Verdana" pitchFamily="34" charset="0"/>
              </a:rPr>
              <a:t>Aleícola</a:t>
            </a:r>
            <a:r>
              <a:rPr lang="en-US" sz="1600" b="0" dirty="0">
                <a:solidFill>
                  <a:srgbClr val="615539"/>
                </a:solidFill>
                <a:latin typeface="Verdana" pitchFamily="34" charset="0"/>
              </a:rPr>
              <a:t> San Francisco </a:t>
            </a:r>
            <a:r>
              <a:rPr lang="en-US" sz="1200" b="0" dirty="0">
                <a:solidFill>
                  <a:srgbClr val="615539"/>
                </a:solidFill>
                <a:latin typeface="Verdana" pitchFamily="34" charset="0"/>
              </a:rPr>
              <a:t>(Jaen, Spain)</a:t>
            </a:r>
          </a:p>
        </p:txBody>
      </p:sp>
      <p:sp>
        <p:nvSpPr>
          <p:cNvPr id="19" name="AutoShape 27"/>
          <p:cNvSpPr>
            <a:spLocks noChangeArrowheads="1"/>
          </p:cNvSpPr>
          <p:nvPr/>
        </p:nvSpPr>
        <p:spPr bwMode="auto">
          <a:xfrm>
            <a:off x="7394788" y="6236079"/>
            <a:ext cx="4032448" cy="584795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171450" algn="ctr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Evoking nostalgia…</a:t>
            </a:r>
          </a:p>
        </p:txBody>
      </p:sp>
    </p:spTree>
    <p:extLst>
      <p:ext uri="{BB962C8B-B14F-4D97-AF65-F5344CB8AC3E}">
        <p14:creationId xmlns:p14="http://schemas.microsoft.com/office/powerpoint/2010/main" val="39765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7"/>
          <p:cNvSpPr>
            <a:spLocks noChangeArrowheads="1"/>
          </p:cNvSpPr>
          <p:nvPr/>
        </p:nvSpPr>
        <p:spPr bwMode="auto">
          <a:xfrm>
            <a:off x="479376" y="1124744"/>
            <a:ext cx="7344816" cy="584795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171450">
              <a:lnSpc>
                <a:spcPct val="11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…with little economic investments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119336" y="33232"/>
            <a:ext cx="770485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Be Creative…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6" t="16800" r="25972" b="20041"/>
          <a:stretch/>
        </p:blipFill>
        <p:spPr>
          <a:xfrm>
            <a:off x="4151783" y="2532340"/>
            <a:ext cx="4183837" cy="354463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589652" y="2060848"/>
            <a:ext cx="3270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>
                <a:solidFill>
                  <a:srgbClr val="615539"/>
                </a:solidFill>
                <a:latin typeface="Verdana" pitchFamily="34" charset="0"/>
              </a:rPr>
              <a:t>El </a:t>
            </a:r>
            <a:r>
              <a:rPr lang="en-US" sz="1600" b="0" dirty="0" err="1">
                <a:solidFill>
                  <a:srgbClr val="615539"/>
                </a:solidFill>
                <a:latin typeface="Verdana" pitchFamily="34" charset="0"/>
              </a:rPr>
              <a:t>Capriolo</a:t>
            </a:r>
            <a:r>
              <a:rPr lang="en-US" sz="1600" b="0" dirty="0">
                <a:solidFill>
                  <a:srgbClr val="615539"/>
                </a:solidFill>
                <a:latin typeface="Verdana" pitchFamily="34" charset="0"/>
              </a:rPr>
              <a:t> </a:t>
            </a:r>
            <a:r>
              <a:rPr lang="en-US" sz="1200" b="0" dirty="0">
                <a:solidFill>
                  <a:srgbClr val="615539"/>
                </a:solidFill>
                <a:latin typeface="Verdana" pitchFamily="34" charset="0"/>
              </a:rPr>
              <a:t>(Madrid, Spain)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" b="1856"/>
          <a:stretch/>
        </p:blipFill>
        <p:spPr>
          <a:xfrm>
            <a:off x="195551" y="1709539"/>
            <a:ext cx="3728512" cy="4599781"/>
          </a:xfrm>
          <a:prstGeom prst="rect">
            <a:avLst/>
          </a:prstGeom>
          <a:solidFill>
            <a:schemeClr val="accent2"/>
          </a:solidFill>
          <a:ln w="12700">
            <a:solidFill>
              <a:srgbClr val="C000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443996" y="6327367"/>
            <a:ext cx="3270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err="1">
                <a:solidFill>
                  <a:srgbClr val="615539"/>
                </a:solidFill>
                <a:latin typeface="Verdana" pitchFamily="34" charset="0"/>
              </a:rPr>
              <a:t>Stepp’s</a:t>
            </a:r>
            <a:r>
              <a:rPr lang="en-US" sz="1600" b="0" dirty="0">
                <a:solidFill>
                  <a:srgbClr val="615539"/>
                </a:solidFill>
                <a:latin typeface="Verdana" pitchFamily="34" charset="0"/>
              </a:rPr>
              <a:t> Hillcrest Orchard </a:t>
            </a:r>
            <a:r>
              <a:rPr lang="en-US" sz="1200" b="0" dirty="0">
                <a:solidFill>
                  <a:srgbClr val="615539"/>
                </a:solidFill>
                <a:latin typeface="Verdana" pitchFamily="34" charset="0"/>
              </a:rPr>
              <a:t>(Hendersonville, NC)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2" t="15350"/>
          <a:stretch/>
        </p:blipFill>
        <p:spPr>
          <a:xfrm>
            <a:off x="8489535" y="524368"/>
            <a:ext cx="3304872" cy="598831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8523901" y="131141"/>
            <a:ext cx="3270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>
                <a:solidFill>
                  <a:srgbClr val="615539"/>
                </a:solidFill>
                <a:latin typeface="Verdana" pitchFamily="34" charset="0"/>
              </a:rPr>
              <a:t>Mayberry Spirits </a:t>
            </a:r>
            <a:r>
              <a:rPr lang="en-US" sz="1200" dirty="0">
                <a:solidFill>
                  <a:srgbClr val="615539"/>
                </a:solidFill>
                <a:latin typeface="Verdana" pitchFamily="34" charset="0"/>
              </a:rPr>
              <a:t>(Mount Airy, NC)</a:t>
            </a:r>
            <a:endParaRPr lang="en-US" sz="1200" b="0" dirty="0">
              <a:solidFill>
                <a:srgbClr val="61553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20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14233" y="56600"/>
            <a:ext cx="6297791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The Entrepreneurial Mindset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7368" y="6453336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9635"/>
          <a:stretch/>
        </p:blipFill>
        <p:spPr>
          <a:xfrm>
            <a:off x="263352" y="908720"/>
            <a:ext cx="1356317" cy="10032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6825" y="5228478"/>
            <a:ext cx="5472608" cy="98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10000"/>
              </a:lnSpc>
              <a:buAutoNum type="arabicPeriod" startAt="2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share our creativity!</a:t>
            </a:r>
          </a:p>
          <a:p>
            <a:pPr marL="796925" indent="-398463" fontAlgn="base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minutes (15:45 – 15:55)</a:t>
            </a:r>
          </a:p>
        </p:txBody>
      </p:sp>
      <p:sp>
        <p:nvSpPr>
          <p:cNvPr id="7" name="Rectangle 6"/>
          <p:cNvSpPr/>
          <p:nvPr/>
        </p:nvSpPr>
        <p:spPr>
          <a:xfrm>
            <a:off x="407368" y="2420888"/>
            <a:ext cx="5976664" cy="2432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20000"/>
              </a:lnSpc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small groups (3-4) with people with different types of resources</a:t>
            </a:r>
          </a:p>
          <a:p>
            <a:pPr marL="800100" lvl="1" indent="-342900" fontAlgn="base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minutes (15:25 – 15:45)</a:t>
            </a:r>
          </a:p>
          <a:p>
            <a:pPr marL="800100" lvl="1" indent="-342900" fontAlgn="base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Debate with your peers how you will differentiate your resources from theirs.</a:t>
            </a:r>
            <a:endParaRPr lang="en-US" sz="2400" dirty="0">
              <a:solidFill>
                <a:srgbClr val="197EC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r="19334"/>
          <a:stretch/>
        </p:blipFill>
        <p:spPr>
          <a:xfrm>
            <a:off x="6600056" y="2731"/>
            <a:ext cx="5616624" cy="6858000"/>
          </a:xfrm>
          <a:prstGeom prst="rect">
            <a:avLst/>
          </a:prstGeom>
          <a:ln>
            <a:solidFill>
              <a:srgbClr val="528D3B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868788" y="1181801"/>
            <a:ext cx="451524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will you incorporate creativity into my offerings?</a:t>
            </a:r>
          </a:p>
        </p:txBody>
      </p:sp>
    </p:spTree>
    <p:extLst>
      <p:ext uri="{BB962C8B-B14F-4D97-AF65-F5344CB8AC3E}">
        <p14:creationId xmlns:p14="http://schemas.microsoft.com/office/powerpoint/2010/main" val="9111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5807968" y="387865"/>
            <a:ext cx="6048671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Creating &amp; Selling My Story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6744072" y="2564904"/>
            <a:ext cx="5184576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[16:00 – 16:10]</a:t>
            </a:r>
          </a:p>
          <a:p>
            <a:pPr marL="342900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elements of  good story</a:t>
            </a:r>
          </a:p>
          <a:p>
            <a:pPr marL="342900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tips &amp; examples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[16:10 – 16:25]</a:t>
            </a:r>
          </a:p>
          <a:p>
            <a:pPr fontAlgn="base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MY story? 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sharing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[16:25 – 16:35]</a:t>
            </a: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6129593" y="1429529"/>
            <a:ext cx="5403219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small" dirty="0">
                <a:solidFill>
                  <a:srgbClr val="0070C0"/>
                </a:solidFill>
                <a:latin typeface="Century Gothic" panose="020B0502020202020204" pitchFamily="34" charset="0"/>
              </a:rPr>
              <a:t>Part 3 (16:00 – 16:40)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0"/>
          <a:stretch/>
        </p:blipFill>
        <p:spPr>
          <a:xfrm>
            <a:off x="2062" y="-34917"/>
            <a:ext cx="5373857" cy="68950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</p:spTree>
    <p:extLst>
      <p:ext uri="{BB962C8B-B14F-4D97-AF65-F5344CB8AC3E}">
        <p14:creationId xmlns:p14="http://schemas.microsoft.com/office/powerpoint/2010/main" val="2563768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112" y="1378783"/>
            <a:ext cx="5494053" cy="3490377"/>
            <a:chOff x="539112" y="1477574"/>
            <a:chExt cx="5494053" cy="3490377"/>
          </a:xfrm>
        </p:grpSpPr>
        <p:sp>
          <p:nvSpPr>
            <p:cNvPr id="10" name="AutoShape 27"/>
            <p:cNvSpPr>
              <a:spLocks noChangeArrowheads="1"/>
            </p:cNvSpPr>
            <p:nvPr/>
          </p:nvSpPr>
          <p:spPr bwMode="auto">
            <a:xfrm>
              <a:off x="839416" y="2064757"/>
              <a:ext cx="3816424" cy="2903194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lIns="0" rIns="0" anchor="t" anchorCtr="0"/>
            <a:lstStyle/>
            <a:p>
              <a:pPr marL="514350" indent="-342900" algn="l">
                <a:lnSpc>
                  <a:spcPct val="15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Hero (or heroine)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  <a:p>
              <a:pPr marL="514350" indent="-342900" algn="l">
                <a:lnSpc>
                  <a:spcPct val="150000"/>
                </a:lnSpc>
                <a:buSzPct val="90000"/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C</a:t>
              </a: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hallenge or obstacle</a:t>
              </a:r>
            </a:p>
            <a:p>
              <a:pPr marL="514350" indent="-342900" algn="l">
                <a:lnSpc>
                  <a:spcPct val="15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Action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 with a purpose</a:t>
              </a:r>
            </a:p>
            <a:p>
              <a:pPr marL="514350" indent="-342900" algn="l">
                <a:lnSpc>
                  <a:spcPct val="15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Resolutio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n (the end) with a meaning.</a:t>
              </a:r>
              <a:endPara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59"/>
            <p:cNvSpPr>
              <a:spLocks noChangeArrowheads="1"/>
            </p:cNvSpPr>
            <p:nvPr/>
          </p:nvSpPr>
          <p:spPr bwMode="auto">
            <a:xfrm>
              <a:off x="539112" y="1477574"/>
              <a:ext cx="5494053" cy="61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Aft>
                  <a:spcPts val="0"/>
                </a:spcAft>
              </a:pPr>
              <a:r>
                <a:rPr lang="en-US" sz="2400" dirty="0">
                  <a:solidFill>
                    <a:srgbClr val="0070C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It needs a basic plot: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76512" y="6512684"/>
            <a:ext cx="4883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latin typeface="Verdana" pitchFamily="34" charset="0"/>
              </a:rPr>
              <a:t>(Appalachian Sustainable Agriculture Project – ASAP, 2016)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28248" y="915397"/>
            <a:ext cx="3669046" cy="5480370"/>
            <a:chOff x="8328248" y="915397"/>
            <a:chExt cx="3669046" cy="548037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4" t="24756" r="8079" b="2310"/>
            <a:stretch/>
          </p:blipFill>
          <p:spPr>
            <a:xfrm>
              <a:off x="8328248" y="1573147"/>
              <a:ext cx="3669046" cy="482262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9986220" y="915397"/>
              <a:ext cx="2011074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61963" indent="-461963" algn="ctr">
                <a:spcAft>
                  <a:spcPts val="600"/>
                </a:spcAft>
              </a:pPr>
              <a:r>
                <a:rPr lang="en-US" sz="1400" dirty="0" err="1">
                  <a:solidFill>
                    <a:srgbClr val="615539"/>
                  </a:solidFill>
                  <a:latin typeface="Verdana" pitchFamily="34" charset="0"/>
                </a:rPr>
                <a:t>Quesería</a:t>
              </a:r>
              <a:r>
                <a:rPr lang="en-US" sz="1400" dirty="0">
                  <a:solidFill>
                    <a:srgbClr val="615539"/>
                  </a:solidFill>
                  <a:latin typeface="Verdana" pitchFamily="34" charset="0"/>
                </a:rPr>
                <a:t> </a:t>
              </a:r>
              <a:r>
                <a:rPr lang="en-US" sz="1400" dirty="0" err="1">
                  <a:solidFill>
                    <a:srgbClr val="615539"/>
                  </a:solidFill>
                  <a:latin typeface="Verdana" pitchFamily="34" charset="0"/>
                </a:rPr>
                <a:t>Tibi</a:t>
              </a:r>
              <a:r>
                <a:rPr lang="en-US" sz="1400" dirty="0">
                  <a:solidFill>
                    <a:srgbClr val="615539"/>
                  </a:solidFill>
                  <a:latin typeface="Verdana" pitchFamily="34" charset="0"/>
                </a:rPr>
                <a:t> </a:t>
              </a:r>
            </a:p>
            <a:p>
              <a:pPr marL="461963" indent="-461963" algn="ctr">
                <a:spcAft>
                  <a:spcPts val="600"/>
                </a:spcAft>
              </a:pPr>
              <a:r>
                <a:rPr lang="en-US" sz="1200" b="0" dirty="0">
                  <a:solidFill>
                    <a:srgbClr val="615539"/>
                  </a:solidFill>
                  <a:latin typeface="Verdana" pitchFamily="34" charset="0"/>
                </a:rPr>
                <a:t>(Alicante, Spain) </a:t>
              </a:r>
            </a:p>
          </p:txBody>
        </p:sp>
      </p:grpSp>
      <p:sp>
        <p:nvSpPr>
          <p:cNvPr id="21" name="1 Título"/>
          <p:cNvSpPr txBox="1">
            <a:spLocks/>
          </p:cNvSpPr>
          <p:nvPr/>
        </p:nvSpPr>
        <p:spPr>
          <a:xfrm>
            <a:off x="119336" y="33232"/>
            <a:ext cx="1195332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Crafting a Good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D40FE-01E7-8514-76C6-12F8D43B15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1" t="16799" r="1726" b="3801"/>
          <a:stretch/>
        </p:blipFill>
        <p:spPr>
          <a:xfrm>
            <a:off x="4727848" y="1024302"/>
            <a:ext cx="3438366" cy="480939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825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112" y="1378783"/>
            <a:ext cx="5494053" cy="3490377"/>
            <a:chOff x="539112" y="1477574"/>
            <a:chExt cx="5494053" cy="3490377"/>
          </a:xfrm>
        </p:grpSpPr>
        <p:sp>
          <p:nvSpPr>
            <p:cNvPr id="10" name="AutoShape 27"/>
            <p:cNvSpPr>
              <a:spLocks noChangeArrowheads="1"/>
            </p:cNvSpPr>
            <p:nvPr/>
          </p:nvSpPr>
          <p:spPr bwMode="auto">
            <a:xfrm>
              <a:off x="839416" y="2064757"/>
              <a:ext cx="3744416" cy="2903194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lIns="0" rIns="0" anchor="t" anchorCtr="0"/>
            <a:lstStyle/>
            <a:p>
              <a:pPr marL="514350" indent="-342900" algn="l">
                <a:lnSpc>
                  <a:spcPct val="15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Hero (or heroine)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  <a:p>
              <a:pPr marL="514350" indent="-342900" algn="l">
                <a:lnSpc>
                  <a:spcPct val="150000"/>
                </a:lnSpc>
                <a:buSzPct val="90000"/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C</a:t>
              </a: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hallenge or obstacle</a:t>
              </a:r>
            </a:p>
            <a:p>
              <a:pPr marL="514350" indent="-342900" algn="l">
                <a:lnSpc>
                  <a:spcPct val="15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Action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 with a purpose</a:t>
              </a:r>
            </a:p>
            <a:p>
              <a:pPr marL="514350" indent="-342900" algn="l">
                <a:lnSpc>
                  <a:spcPct val="15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Resolutio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n (the end) with a meaning.</a:t>
              </a:r>
              <a:endPara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59"/>
            <p:cNvSpPr>
              <a:spLocks noChangeArrowheads="1"/>
            </p:cNvSpPr>
            <p:nvPr/>
          </p:nvSpPr>
          <p:spPr bwMode="auto">
            <a:xfrm>
              <a:off x="539112" y="1477574"/>
              <a:ext cx="5494053" cy="61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Aft>
                  <a:spcPts val="0"/>
                </a:spcAft>
              </a:pPr>
              <a:r>
                <a:rPr lang="en-US" sz="2400" dirty="0">
                  <a:solidFill>
                    <a:srgbClr val="0070C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It needs a basic plot: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76512" y="6512684"/>
            <a:ext cx="4883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latin typeface="Verdana" pitchFamily="34" charset="0"/>
              </a:rPr>
              <a:t>(Appalachian Sustainable Agriculture Project – ASAP, 2016)</a:t>
            </a: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119336" y="33232"/>
            <a:ext cx="1195332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Crafting a Good Story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 t="17227" b="10207"/>
          <a:stretch/>
        </p:blipFill>
        <p:spPr>
          <a:xfrm>
            <a:off x="6968591" y="836712"/>
            <a:ext cx="4979730" cy="55160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007768" y="5478815"/>
            <a:ext cx="273630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b="0" dirty="0" err="1">
                <a:solidFill>
                  <a:srgbClr val="615539"/>
                </a:solidFill>
                <a:latin typeface="Verdana" pitchFamily="34" charset="0"/>
              </a:rPr>
              <a:t>Aleícola</a:t>
            </a:r>
            <a:r>
              <a:rPr lang="en-US" sz="1400" b="0" dirty="0">
                <a:solidFill>
                  <a:srgbClr val="615539"/>
                </a:solidFill>
                <a:latin typeface="Verdana" pitchFamily="34" charset="0"/>
              </a:rPr>
              <a:t> San Francisco</a:t>
            </a:r>
          </a:p>
          <a:p>
            <a:pPr algn="r">
              <a:spcAft>
                <a:spcPts val="600"/>
              </a:spcAft>
            </a:pPr>
            <a:r>
              <a:rPr lang="en-US" sz="1200" b="0" dirty="0">
                <a:solidFill>
                  <a:srgbClr val="615539"/>
                </a:solidFill>
                <a:latin typeface="Verdana" pitchFamily="34" charset="0"/>
              </a:rPr>
              <a:t>(Jaen, Spain)</a:t>
            </a:r>
          </a:p>
        </p:txBody>
      </p:sp>
    </p:spTree>
    <p:extLst>
      <p:ext uri="{BB962C8B-B14F-4D97-AF65-F5344CB8AC3E}">
        <p14:creationId xmlns:p14="http://schemas.microsoft.com/office/powerpoint/2010/main" val="3031712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112" y="1378783"/>
            <a:ext cx="5494053" cy="3490377"/>
            <a:chOff x="539112" y="1477574"/>
            <a:chExt cx="5494053" cy="3490377"/>
          </a:xfrm>
        </p:grpSpPr>
        <p:sp>
          <p:nvSpPr>
            <p:cNvPr id="10" name="AutoShape 27"/>
            <p:cNvSpPr>
              <a:spLocks noChangeArrowheads="1"/>
            </p:cNvSpPr>
            <p:nvPr/>
          </p:nvSpPr>
          <p:spPr bwMode="auto">
            <a:xfrm>
              <a:off x="839416" y="2064757"/>
              <a:ext cx="3744416" cy="2903194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lIns="0" rIns="0" anchor="t" anchorCtr="0"/>
            <a:lstStyle/>
            <a:p>
              <a:pPr marL="514350" indent="-342900" algn="l">
                <a:lnSpc>
                  <a:spcPct val="15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Hero (or heroine)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  <a:p>
              <a:pPr marL="514350" indent="-342900" algn="l">
                <a:lnSpc>
                  <a:spcPct val="150000"/>
                </a:lnSpc>
                <a:buSzPct val="90000"/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C</a:t>
              </a: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hallenge or obstacle</a:t>
              </a:r>
            </a:p>
            <a:p>
              <a:pPr marL="514350" indent="-342900" algn="l">
                <a:lnSpc>
                  <a:spcPct val="15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Action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 with a purpose</a:t>
              </a:r>
            </a:p>
            <a:p>
              <a:pPr marL="514350" indent="-342900" algn="l">
                <a:lnSpc>
                  <a:spcPct val="15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Resolutio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n (the end) with a meaning.</a:t>
              </a:r>
              <a:endPara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59"/>
            <p:cNvSpPr>
              <a:spLocks noChangeArrowheads="1"/>
            </p:cNvSpPr>
            <p:nvPr/>
          </p:nvSpPr>
          <p:spPr bwMode="auto">
            <a:xfrm>
              <a:off x="539112" y="1477574"/>
              <a:ext cx="5494053" cy="61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Aft>
                  <a:spcPts val="0"/>
                </a:spcAft>
              </a:pPr>
              <a:r>
                <a:rPr lang="en-US" sz="2400" dirty="0">
                  <a:solidFill>
                    <a:srgbClr val="0070C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It needs a basic plot: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76512" y="6512684"/>
            <a:ext cx="4883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latin typeface="Verdana" pitchFamily="34" charset="0"/>
              </a:rPr>
              <a:t>(Appalachian Sustainable Agriculture Project – ASAP, 2016)</a:t>
            </a: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119336" y="33232"/>
            <a:ext cx="1195332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Crafting a Good Story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r="21207"/>
          <a:stretch/>
        </p:blipFill>
        <p:spPr>
          <a:xfrm>
            <a:off x="6114905" y="947960"/>
            <a:ext cx="5578999" cy="521734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3533841" y="5595916"/>
            <a:ext cx="247466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b="0" dirty="0">
                <a:solidFill>
                  <a:srgbClr val="615539"/>
                </a:solidFill>
                <a:latin typeface="Verdana" pitchFamily="34" charset="0"/>
              </a:rPr>
              <a:t> </a:t>
            </a:r>
            <a:r>
              <a:rPr lang="en-US" sz="1400" dirty="0" err="1">
                <a:solidFill>
                  <a:srgbClr val="615539"/>
                </a:solidFill>
                <a:latin typeface="Verdana" pitchFamily="34" charset="0"/>
              </a:rPr>
              <a:t>Broadslab</a:t>
            </a:r>
            <a:r>
              <a:rPr lang="en-US" sz="1400" dirty="0">
                <a:solidFill>
                  <a:srgbClr val="615539"/>
                </a:solidFill>
                <a:latin typeface="Verdana" pitchFamily="34" charset="0"/>
              </a:rPr>
              <a:t> Distillery</a:t>
            </a:r>
          </a:p>
          <a:p>
            <a:pPr algn="r"/>
            <a:r>
              <a:rPr lang="en-US" sz="1200" b="0" dirty="0">
                <a:solidFill>
                  <a:srgbClr val="615539"/>
                </a:solidFill>
                <a:latin typeface="Verdana" pitchFamily="34" charset="0"/>
              </a:rPr>
              <a:t>(Benson, NC) </a:t>
            </a:r>
          </a:p>
        </p:txBody>
      </p:sp>
    </p:spTree>
    <p:extLst>
      <p:ext uri="{BB962C8B-B14F-4D97-AF65-F5344CB8AC3E}">
        <p14:creationId xmlns:p14="http://schemas.microsoft.com/office/powerpoint/2010/main" val="4158111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0"/>
          <a:stretch/>
        </p:blipFill>
        <p:spPr>
          <a:xfrm>
            <a:off x="2062" y="-34917"/>
            <a:ext cx="5373857" cy="68950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39712" y="1196752"/>
            <a:ext cx="5772912" cy="2482265"/>
            <a:chOff x="539112" y="1477574"/>
            <a:chExt cx="5772912" cy="2482265"/>
          </a:xfrm>
        </p:grpSpPr>
        <p:sp>
          <p:nvSpPr>
            <p:cNvPr id="10" name="AutoShape 27"/>
            <p:cNvSpPr>
              <a:spLocks noChangeArrowheads="1"/>
            </p:cNvSpPr>
            <p:nvPr/>
          </p:nvSpPr>
          <p:spPr bwMode="auto">
            <a:xfrm>
              <a:off x="839416" y="2091916"/>
              <a:ext cx="5472608" cy="1867923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lIns="0" rIns="0" anchor="t" anchorCtr="0"/>
            <a:lstStyle/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Hero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C</a:t>
              </a: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hallenge or obstacle</a:t>
              </a:r>
            </a:p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Action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 with a purpose</a:t>
              </a:r>
            </a:p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Resolutio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n (the end) with a meaning</a:t>
              </a:r>
              <a:endPara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59"/>
            <p:cNvSpPr>
              <a:spLocks noChangeArrowheads="1"/>
            </p:cNvSpPr>
            <p:nvPr/>
          </p:nvSpPr>
          <p:spPr bwMode="auto">
            <a:xfrm>
              <a:off x="539112" y="1477574"/>
              <a:ext cx="5494053" cy="61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Aft>
                  <a:spcPts val="0"/>
                </a:spcAft>
              </a:pPr>
              <a:r>
                <a:rPr lang="en-US" sz="2400" dirty="0">
                  <a:solidFill>
                    <a:srgbClr val="0070C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It needs a basic plot: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261288" y="6512684"/>
            <a:ext cx="4883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latin typeface="Verdana" pitchFamily="34" charset="0"/>
              </a:rPr>
              <a:t>(Appalachian Sustainable Agriculture Project – ASAP, 2016)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954060" y="3873708"/>
            <a:ext cx="6190612" cy="2363604"/>
            <a:chOff x="553460" y="4149080"/>
            <a:chExt cx="6190612" cy="2363604"/>
          </a:xfrm>
        </p:grpSpPr>
        <p:sp>
          <p:nvSpPr>
            <p:cNvPr id="14" name="Rectangle 59"/>
            <p:cNvSpPr>
              <a:spLocks noChangeArrowheads="1"/>
            </p:cNvSpPr>
            <p:nvPr/>
          </p:nvSpPr>
          <p:spPr bwMode="auto">
            <a:xfrm>
              <a:off x="553460" y="4149080"/>
              <a:ext cx="5494053" cy="61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Aft>
                  <a:spcPts val="0"/>
                </a:spcAft>
              </a:pPr>
              <a:r>
                <a:rPr lang="en-US" sz="2400" dirty="0">
                  <a:solidFill>
                    <a:srgbClr val="0070C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Some tips:</a:t>
              </a:r>
            </a:p>
          </p:txBody>
        </p:sp>
        <p:sp>
          <p:nvSpPr>
            <p:cNvPr id="16" name="AutoShape 27"/>
            <p:cNvSpPr>
              <a:spLocks noChangeArrowheads="1"/>
            </p:cNvSpPr>
            <p:nvPr/>
          </p:nvSpPr>
          <p:spPr bwMode="auto">
            <a:xfrm>
              <a:off x="839416" y="4734385"/>
              <a:ext cx="5904656" cy="1778299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lIns="0" rIns="0" anchor="t" anchorCtr="0"/>
            <a:lstStyle/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It 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is short &amp; focused (3 – 5 minutes)</a:t>
              </a:r>
            </a:p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It is not a series of events</a:t>
              </a:r>
            </a:p>
            <a:p>
              <a:pPr marL="514350" indent="-342900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Do not add extra information</a:t>
              </a:r>
            </a:p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Practice it &amp; repeat it in the same way</a:t>
              </a:r>
            </a:p>
          </p:txBody>
        </p:sp>
      </p:grpSp>
      <p:sp>
        <p:nvSpPr>
          <p:cNvPr id="17" name="1 Título"/>
          <p:cNvSpPr txBox="1">
            <a:spLocks/>
          </p:cNvSpPr>
          <p:nvPr/>
        </p:nvSpPr>
        <p:spPr>
          <a:xfrm>
            <a:off x="5807968" y="99723"/>
            <a:ext cx="6048671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Creating &amp; Selling My Story</a:t>
            </a:r>
          </a:p>
        </p:txBody>
      </p:sp>
    </p:spTree>
    <p:extLst>
      <p:ext uri="{BB962C8B-B14F-4D97-AF65-F5344CB8AC3E}">
        <p14:creationId xmlns:p14="http://schemas.microsoft.com/office/powerpoint/2010/main" val="100568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0"/>
          <a:stretch/>
        </p:blipFill>
        <p:spPr>
          <a:xfrm>
            <a:off x="2062" y="-34917"/>
            <a:ext cx="5373857" cy="68950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61288" y="6512684"/>
            <a:ext cx="4883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latin typeface="Verdana" pitchFamily="34" charset="0"/>
              </a:rPr>
              <a:t>(Appalachian Sustainable Agriculture Project – ASAP, 2016)</a:t>
            </a: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5807968" y="99723"/>
            <a:ext cx="6048671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Creating &amp; Selling My Story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b="9635"/>
          <a:stretch/>
        </p:blipFill>
        <p:spPr>
          <a:xfrm>
            <a:off x="5959364" y="1137498"/>
            <a:ext cx="1356317" cy="10032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764155" y="1310897"/>
            <a:ext cx="4063740" cy="49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 is MY story?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76543" y="4875648"/>
            <a:ext cx="5472608" cy="98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10000"/>
              </a:lnSpc>
              <a:buAutoNum type="arabicPeriod" startAt="2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share our story!</a:t>
            </a:r>
          </a:p>
          <a:p>
            <a:pPr marL="796925" indent="-398463" fontAlgn="base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minutes (16:25 – 16:35)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76543" y="2420888"/>
            <a:ext cx="5924113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20000"/>
              </a:lnSpc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pairs (16:10 – 16:25). </a:t>
            </a:r>
          </a:p>
          <a:p>
            <a:pPr marL="800100" lvl="1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minutes: Think about your hero &amp; story</a:t>
            </a:r>
          </a:p>
          <a:p>
            <a:pPr marL="800100" lvl="1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minutes: Discuss it with your peer.</a:t>
            </a:r>
          </a:p>
        </p:txBody>
      </p:sp>
    </p:spTree>
    <p:extLst>
      <p:ext uri="{BB962C8B-B14F-4D97-AF65-F5344CB8AC3E}">
        <p14:creationId xmlns:p14="http://schemas.microsoft.com/office/powerpoint/2010/main" val="225249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-24680" y="70650"/>
            <a:ext cx="664535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From Competition to Coopetition </a:t>
            </a:r>
          </a:p>
        </p:txBody>
      </p:sp>
      <p:sp>
        <p:nvSpPr>
          <p:cNvPr id="7" name="Rectangle 6"/>
          <p:cNvSpPr/>
          <p:nvPr/>
        </p:nvSpPr>
        <p:spPr>
          <a:xfrm>
            <a:off x="551384" y="2554856"/>
            <a:ext cx="5992268" cy="3608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[16:45 – 16:55]</a:t>
            </a:r>
          </a:p>
          <a:p>
            <a:pPr marL="342900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partnerships</a:t>
            </a:r>
          </a:p>
          <a:p>
            <a:pPr marL="342900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scenarios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[16:55 – 17:10]</a:t>
            </a:r>
          </a:p>
          <a:p>
            <a:pPr fontAlgn="base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could be my local/regional coopetitors? 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sharing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[17:10 – 17:25]</a:t>
            </a: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512969" y="1429529"/>
            <a:ext cx="5403219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small" dirty="0">
                <a:solidFill>
                  <a:srgbClr val="0070C0"/>
                </a:solidFill>
                <a:latin typeface="Century Gothic" panose="020B0502020202020204" pitchFamily="34" charset="0"/>
              </a:rPr>
              <a:t>Part 4 (16:45 – 17:25)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4552" y="6505585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670038" y="0"/>
            <a:ext cx="5546642" cy="6851238"/>
            <a:chOff x="0" y="0"/>
            <a:chExt cx="5546642" cy="6851238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5546642" cy="68512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6" t="25258" r="17269" b="1274"/>
            <a:stretch/>
          </p:blipFill>
          <p:spPr>
            <a:xfrm>
              <a:off x="119336" y="116632"/>
              <a:ext cx="5303520" cy="3528392"/>
            </a:xfrm>
            <a:prstGeom prst="rect">
              <a:avLst/>
            </a:prstGeom>
            <a:solidFill>
              <a:srgbClr val="FDEADA"/>
            </a:solidFill>
            <a:ln>
              <a:solidFill>
                <a:srgbClr val="C00000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36" y="3792951"/>
              <a:ext cx="5303520" cy="292719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9451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28857" y="66328"/>
            <a:ext cx="698477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The Uniqueness of Agritourism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1112" y="2420888"/>
            <a:ext cx="5184576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[14:30 – 14:40]</a:t>
            </a:r>
          </a:p>
          <a:p>
            <a:pPr marL="342900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Recap of agritourism</a:t>
            </a:r>
          </a:p>
          <a:p>
            <a:pPr marL="342900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Uniqueness of agritourism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[14:40 – 14:55]</a:t>
            </a:r>
          </a:p>
          <a:p>
            <a:pPr fontAlgn="base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my unique resources?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sharing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[14:55 – 15:05]</a:t>
            </a: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621947" y="1268760"/>
            <a:ext cx="5690077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small" dirty="0">
                <a:solidFill>
                  <a:srgbClr val="0070C0"/>
                </a:solidFill>
                <a:latin typeface="Century Gothic" panose="020B0502020202020204" pitchFamily="34" charset="0"/>
              </a:rPr>
              <a:t>Part 1 (14:30 – 15:10)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72" y="0"/>
            <a:ext cx="51435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127" y="645787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</p:spTree>
    <p:extLst>
      <p:ext uri="{BB962C8B-B14F-4D97-AF65-F5344CB8AC3E}">
        <p14:creationId xmlns:p14="http://schemas.microsoft.com/office/powerpoint/2010/main" val="1203775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-24680" y="50772"/>
            <a:ext cx="669026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From Competition to Coopetition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670038" y="0"/>
            <a:ext cx="5546642" cy="6851238"/>
            <a:chOff x="0" y="0"/>
            <a:chExt cx="5546642" cy="6851238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5546642" cy="68512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6" t="25258" r="17269" b="1274"/>
            <a:stretch/>
          </p:blipFill>
          <p:spPr>
            <a:xfrm>
              <a:off x="119336" y="116632"/>
              <a:ext cx="5303520" cy="3528392"/>
            </a:xfrm>
            <a:prstGeom prst="rect">
              <a:avLst/>
            </a:prstGeom>
            <a:solidFill>
              <a:srgbClr val="FDEADA"/>
            </a:solidFill>
            <a:ln>
              <a:solidFill>
                <a:srgbClr val="C00000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36" y="3792951"/>
              <a:ext cx="5303520" cy="292719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E691859-4224-DAF6-9DFB-5B92C655C8E9}"/>
              </a:ext>
            </a:extLst>
          </p:cNvPr>
          <p:cNvSpPr/>
          <p:nvPr/>
        </p:nvSpPr>
        <p:spPr>
          <a:xfrm>
            <a:off x="37360" y="1502187"/>
            <a:ext cx="6589276" cy="49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sz="2400" dirty="0">
                <a:solidFill>
                  <a:srgbClr val="197EC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Coopetition = Cooperation + Competition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3B3668-B22C-7598-4F05-B589F4C850D1}"/>
              </a:ext>
            </a:extLst>
          </p:cNvPr>
          <p:cNvSpPr/>
          <p:nvPr/>
        </p:nvSpPr>
        <p:spPr>
          <a:xfrm>
            <a:off x="151264" y="2625352"/>
            <a:ext cx="6392388" cy="3035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about…</a:t>
            </a:r>
          </a:p>
          <a:p>
            <a:pPr marL="6286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v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neighbor as your </a:t>
            </a: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rather than competitor. </a:t>
            </a:r>
          </a:p>
          <a:p>
            <a:pPr marL="6286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v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Complementary services &amp; attractions.</a:t>
            </a:r>
          </a:p>
          <a:p>
            <a:pPr marL="6286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v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scenarios: Similar &amp; Different products.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7F0364-02AC-6834-784D-B95F0F55CD2E}"/>
              </a:ext>
            </a:extLst>
          </p:cNvPr>
          <p:cNvSpPr/>
          <p:nvPr/>
        </p:nvSpPr>
        <p:spPr>
          <a:xfrm>
            <a:off x="114552" y="6505585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</p:spTree>
    <p:extLst>
      <p:ext uri="{BB962C8B-B14F-4D97-AF65-F5344CB8AC3E}">
        <p14:creationId xmlns:p14="http://schemas.microsoft.com/office/powerpoint/2010/main" val="3604803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691859-4224-DAF6-9DFB-5B92C655C8E9}"/>
              </a:ext>
            </a:extLst>
          </p:cNvPr>
          <p:cNvSpPr/>
          <p:nvPr/>
        </p:nvSpPr>
        <p:spPr>
          <a:xfrm>
            <a:off x="223288" y="1268760"/>
            <a:ext cx="6589276" cy="49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sz="2400" dirty="0">
                <a:solidFill>
                  <a:srgbClr val="197EC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Scenario 1 – Similar Products</a:t>
            </a:r>
          </a:p>
        </p:txBody>
      </p:sp>
      <p:pic>
        <p:nvPicPr>
          <p:cNvPr id="7" name="Picture 2" descr="C:\Users\sxu4\Desktop\pics 4 poster\m_1206925a.jpg">
            <a:extLst>
              <a:ext uri="{FF2B5EF4-FFF2-40B4-BE49-F238E27FC236}">
                <a16:creationId xmlns:a16="http://schemas.microsoft.com/office/drawing/2014/main" id="{33201495-D7DA-B601-194A-776DE0F54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/>
          <a:stretch/>
        </p:blipFill>
        <p:spPr bwMode="auto">
          <a:xfrm>
            <a:off x="7268006" y="-4322"/>
            <a:ext cx="4926608" cy="6879631"/>
          </a:xfrm>
          <a:prstGeom prst="rect">
            <a:avLst/>
          </a:prstGeom>
          <a:noFill/>
          <a:ln w="12700"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B0EC07-65D5-0544-2672-21DE37DA3CD8}"/>
              </a:ext>
            </a:extLst>
          </p:cNvPr>
          <p:cNvSpPr/>
          <p:nvPr/>
        </p:nvSpPr>
        <p:spPr>
          <a:xfrm>
            <a:off x="114552" y="6505585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AF14CC7D-8565-4696-1F31-B361E828AD67}"/>
              </a:ext>
            </a:extLst>
          </p:cNvPr>
          <p:cNvSpPr txBox="1">
            <a:spLocks/>
          </p:cNvSpPr>
          <p:nvPr/>
        </p:nvSpPr>
        <p:spPr>
          <a:xfrm>
            <a:off x="-24680" y="50772"/>
            <a:ext cx="669026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From Competition to Coopetition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0D4644-14A2-E0B4-4DD4-3CDB790BB174}"/>
              </a:ext>
            </a:extLst>
          </p:cNvPr>
          <p:cNvSpPr/>
          <p:nvPr/>
        </p:nvSpPr>
        <p:spPr>
          <a:xfrm>
            <a:off x="611672" y="2033957"/>
            <a:ext cx="4896544" cy="109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How is my ‘winery’ different from my neighbors’?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0BBC6E-C07B-3893-503A-3D189499739E}"/>
              </a:ext>
            </a:extLst>
          </p:cNvPr>
          <p:cNvSpPr/>
          <p:nvPr/>
        </p:nvSpPr>
        <p:spPr>
          <a:xfrm>
            <a:off x="193144" y="3505130"/>
            <a:ext cx="6376768" cy="1220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AutoNum type="arabicPeriod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identity</a:t>
            </a:r>
          </a:p>
          <a:p>
            <a:pPr marL="6286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AutoNum type="arabicPeriod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offerings</a:t>
            </a:r>
          </a:p>
        </p:txBody>
      </p:sp>
    </p:spTree>
    <p:extLst>
      <p:ext uri="{BB962C8B-B14F-4D97-AF65-F5344CB8AC3E}">
        <p14:creationId xmlns:p14="http://schemas.microsoft.com/office/powerpoint/2010/main" val="3409226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691859-4224-DAF6-9DFB-5B92C655C8E9}"/>
              </a:ext>
            </a:extLst>
          </p:cNvPr>
          <p:cNvSpPr/>
          <p:nvPr/>
        </p:nvSpPr>
        <p:spPr>
          <a:xfrm>
            <a:off x="611672" y="2033957"/>
            <a:ext cx="4896544" cy="109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How is my ‘winery’ different from my neighbors’?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3B3668-B22C-7598-4F05-B589F4C850D1}"/>
              </a:ext>
            </a:extLst>
          </p:cNvPr>
          <p:cNvSpPr/>
          <p:nvPr/>
        </p:nvSpPr>
        <p:spPr>
          <a:xfrm>
            <a:off x="193144" y="3488000"/>
            <a:ext cx="637676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AutoNum type="arabicPeriod"/>
              <a:tabLst>
                <a:tab pos="685800" algn="l"/>
              </a:tabLst>
            </a:pPr>
            <a:r>
              <a:rPr lang="en-US" sz="24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identity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AF14CC7D-8565-4696-1F31-B361E828AD67}"/>
              </a:ext>
            </a:extLst>
          </p:cNvPr>
          <p:cNvSpPr txBox="1">
            <a:spLocks/>
          </p:cNvSpPr>
          <p:nvPr/>
        </p:nvSpPr>
        <p:spPr>
          <a:xfrm>
            <a:off x="-24680" y="50772"/>
            <a:ext cx="669026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From Competition to Coopetition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8E1EBF-648D-5C80-319F-A4C63AC13D87}"/>
              </a:ext>
            </a:extLst>
          </p:cNvPr>
          <p:cNvSpPr/>
          <p:nvPr/>
        </p:nvSpPr>
        <p:spPr>
          <a:xfrm>
            <a:off x="7128372" y="3418672"/>
            <a:ext cx="2559008" cy="392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Sustainable Farming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66A866-8706-9B8C-37DD-1A6267FDB6CA}"/>
              </a:ext>
            </a:extLst>
          </p:cNvPr>
          <p:cNvSpPr/>
          <p:nvPr/>
        </p:nvSpPr>
        <p:spPr>
          <a:xfrm>
            <a:off x="8956446" y="1829282"/>
            <a:ext cx="2913566" cy="392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Boutique – 1000 cases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00F0E5-F9D5-309F-2F4A-349F358FF141}"/>
              </a:ext>
            </a:extLst>
          </p:cNvPr>
          <p:cNvSpPr/>
          <p:nvPr/>
        </p:nvSpPr>
        <p:spPr>
          <a:xfrm>
            <a:off x="7370656" y="6063857"/>
            <a:ext cx="2316724" cy="725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algn="ctr">
              <a:lnSpc>
                <a:spcPct val="120000"/>
              </a:lnSpc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Fine Wines.  </a:t>
            </a:r>
          </a:p>
          <a:p>
            <a:pPr marL="60325" algn="ctr">
              <a:lnSpc>
                <a:spcPct val="120000"/>
              </a:lnSpc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 Snobbery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A17223-19A8-D8ED-E6D5-A9066D81962E}"/>
              </a:ext>
            </a:extLst>
          </p:cNvPr>
          <p:cNvSpPr/>
          <p:nvPr/>
        </p:nvSpPr>
        <p:spPr>
          <a:xfrm>
            <a:off x="9546584" y="4948264"/>
            <a:ext cx="2645416" cy="392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Wine, Mead &amp; Spirits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483913-1131-A62A-8241-3AC4E2618ADE}"/>
              </a:ext>
            </a:extLst>
          </p:cNvPr>
          <p:cNvGrpSpPr/>
          <p:nvPr/>
        </p:nvGrpSpPr>
        <p:grpSpPr>
          <a:xfrm>
            <a:off x="817432" y="305881"/>
            <a:ext cx="11029710" cy="5668248"/>
            <a:chOff x="817432" y="305881"/>
            <a:chExt cx="11029710" cy="56682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69B7F5-9CED-C23D-FFA0-C77ABBA8E0FE}"/>
                </a:ext>
              </a:extLst>
            </p:cNvPr>
            <p:cNvSpPr txBox="1"/>
            <p:nvPr/>
          </p:nvSpPr>
          <p:spPr>
            <a:xfrm>
              <a:off x="817432" y="4128063"/>
              <a:ext cx="5602864" cy="9571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The Swan Creek Wine Trail offers you</a:t>
              </a:r>
              <a:r>
                <a:rPr lang="en-US" sz="2000" dirty="0">
                  <a:latin typeface="Century Gothic" panose="020B0502020202020204" pitchFamily="34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four vineyards</a:t>
              </a:r>
              <a:r>
                <a:rPr lang="en-US" sz="2000" dirty="0">
                  <a:latin typeface="Century Gothic" panose="020B0502020202020204" pitchFamily="34" charset="0"/>
                </a:rPr>
                <a:t>, all </a:t>
              </a:r>
              <a:r>
                <a:rPr lang="en-US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within 5 miles 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of one another.</a:t>
              </a:r>
              <a:endParaRPr lang="en-US" sz="2000" dirty="0">
                <a:latin typeface="Century Gothic" panose="020B0502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A87D66-17BB-ACC0-063B-28F5B0B01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777" b="13674"/>
            <a:stretch/>
          </p:blipFill>
          <p:spPr>
            <a:xfrm>
              <a:off x="7680176" y="305881"/>
              <a:ext cx="3572374" cy="50405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3C4B81-AF58-66E5-BF75-80A7EB44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26019" y="1082318"/>
              <a:ext cx="2743826" cy="69669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6C9CC29-D55D-945A-94C0-069E745F9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1396" y="2492896"/>
              <a:ext cx="2715004" cy="94310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82EBAD-C543-1A2E-D712-CEA5D3A96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4192" y="4480796"/>
              <a:ext cx="1489860" cy="1493333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2A41520-9640-ADAB-4480-8E996064DD15}"/>
                </a:ext>
              </a:extLst>
            </p:cNvPr>
            <p:cNvGrpSpPr/>
            <p:nvPr/>
          </p:nvGrpSpPr>
          <p:grpSpPr>
            <a:xfrm>
              <a:off x="9957041" y="3519666"/>
              <a:ext cx="1890101" cy="1388841"/>
              <a:chOff x="9721678" y="3519666"/>
              <a:chExt cx="1890101" cy="138884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DFFFCB8-F068-1975-4BBC-18079D283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97026" y="3918862"/>
                <a:ext cx="1814753" cy="989645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C3C1BE-DFF6-6FA9-C324-8A1539946DAA}"/>
                  </a:ext>
                </a:extLst>
              </p:cNvPr>
              <p:cNvSpPr/>
              <p:nvPr/>
            </p:nvSpPr>
            <p:spPr>
              <a:xfrm>
                <a:off x="9721678" y="3519666"/>
                <a:ext cx="1827591" cy="392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>
                  <a:lnSpc>
                    <a:spcPct val="120000"/>
                  </a:lnSpc>
                  <a:spcBef>
                    <a:spcPts val="600"/>
                  </a:spcBef>
                  <a:spcAft>
                    <a:spcPts val="1200"/>
                  </a:spcAft>
                  <a:buClr>
                    <a:srgbClr val="C00000"/>
                  </a:buClr>
                  <a:buSzPct val="90000"/>
                  <a:tabLst>
                    <a:tab pos="685800" algn="l"/>
                  </a:tabLst>
                </a:pPr>
                <a:r>
                  <a:rPr lang="en-US" dirty="0">
                    <a:latin typeface="Century Gothic" panose="020B0502020202020204" pitchFamily="34" charset="0"/>
                    <a:cs typeface="Calibri" panose="020F0502020204030204" pitchFamily="34" charset="0"/>
                  </a:rPr>
                  <a:t>Windsor Run</a:t>
                </a: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C8D83BB-374F-892E-7EB3-40D1B14F746A}"/>
              </a:ext>
            </a:extLst>
          </p:cNvPr>
          <p:cNvSpPr txBox="1"/>
          <p:nvPr/>
        </p:nvSpPr>
        <p:spPr>
          <a:xfrm>
            <a:off x="806952" y="5106558"/>
            <a:ext cx="5602864" cy="1418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These wineries specialize in varietal wines and blends (…) but </a:t>
            </a:r>
            <a:r>
              <a:rPr lang="en-US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each maintains its own atmosphere and winemaking approach.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58BA12-28C9-7DEC-9869-C10739419B7D}"/>
              </a:ext>
            </a:extLst>
          </p:cNvPr>
          <p:cNvSpPr/>
          <p:nvPr/>
        </p:nvSpPr>
        <p:spPr>
          <a:xfrm>
            <a:off x="223288" y="1268760"/>
            <a:ext cx="6589276" cy="49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sz="2400" dirty="0">
                <a:solidFill>
                  <a:srgbClr val="197EC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Scenario 1 – Similar Products</a:t>
            </a:r>
          </a:p>
        </p:txBody>
      </p:sp>
    </p:spTree>
    <p:extLst>
      <p:ext uri="{BB962C8B-B14F-4D97-AF65-F5344CB8AC3E}">
        <p14:creationId xmlns:p14="http://schemas.microsoft.com/office/powerpoint/2010/main" val="11083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27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3B3668-B22C-7598-4F05-B589F4C850D1}"/>
              </a:ext>
            </a:extLst>
          </p:cNvPr>
          <p:cNvSpPr/>
          <p:nvPr/>
        </p:nvSpPr>
        <p:spPr>
          <a:xfrm>
            <a:off x="223288" y="4058255"/>
            <a:ext cx="6442300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342900">
              <a:lnSpc>
                <a:spcPct val="150000"/>
              </a:lnSpc>
              <a:buClr>
                <a:srgbClr val="C00000"/>
              </a:buClr>
              <a:buSzPct val="90000"/>
              <a:buFontTx/>
              <a:buChar char="-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Wine pairing classes (cooking, cheese…)</a:t>
            </a:r>
          </a:p>
          <a:p>
            <a:pPr marL="971550" lvl="1" indent="-342900">
              <a:lnSpc>
                <a:spcPct val="150000"/>
              </a:lnSpc>
              <a:buClr>
                <a:srgbClr val="C00000"/>
              </a:buClr>
              <a:buSzPct val="90000"/>
              <a:buFontTx/>
              <a:buChar char="-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Outdoor recreation</a:t>
            </a:r>
          </a:p>
          <a:p>
            <a:pPr marL="971550" lvl="1" indent="-342900">
              <a:lnSpc>
                <a:spcPct val="150000"/>
              </a:lnSpc>
              <a:buClr>
                <a:srgbClr val="C00000"/>
              </a:buClr>
              <a:buSzPct val="90000"/>
              <a:buFontTx/>
              <a:buChar char="-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Specialty ingredients or processes</a:t>
            </a:r>
          </a:p>
          <a:p>
            <a:pPr marL="971550" lvl="1" indent="-342900">
              <a:lnSpc>
                <a:spcPct val="150000"/>
              </a:lnSpc>
              <a:buClr>
                <a:srgbClr val="C00000"/>
              </a:buClr>
              <a:buSzPct val="90000"/>
              <a:buFontTx/>
              <a:buChar char="-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events &amp; stays</a:t>
            </a:r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D764C748-0E8B-8D1E-8514-484A6367D666}"/>
              </a:ext>
            </a:extLst>
          </p:cNvPr>
          <p:cNvSpPr txBox="1">
            <a:spLocks/>
          </p:cNvSpPr>
          <p:nvPr/>
        </p:nvSpPr>
        <p:spPr>
          <a:xfrm>
            <a:off x="-24680" y="50772"/>
            <a:ext cx="669026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From Competition to Coopetition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1999BE-F0B1-8770-8E4B-F7C52C886151}"/>
              </a:ext>
            </a:extLst>
          </p:cNvPr>
          <p:cNvSpPr/>
          <p:nvPr/>
        </p:nvSpPr>
        <p:spPr>
          <a:xfrm>
            <a:off x="223288" y="1268760"/>
            <a:ext cx="6589276" cy="49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sz="2400" dirty="0">
                <a:solidFill>
                  <a:srgbClr val="197EC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Scenario 1 – Similar Products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65B283-41AC-2A4B-F7E4-2333E37595FB}"/>
              </a:ext>
            </a:extLst>
          </p:cNvPr>
          <p:cNvSpPr/>
          <p:nvPr/>
        </p:nvSpPr>
        <p:spPr>
          <a:xfrm>
            <a:off x="611672" y="2033957"/>
            <a:ext cx="4896544" cy="109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How is my ‘winery’ different from my neighbors’?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0A1A7-9B01-C364-FD75-D7049F70EDFC}"/>
              </a:ext>
            </a:extLst>
          </p:cNvPr>
          <p:cNvSpPr/>
          <p:nvPr/>
        </p:nvSpPr>
        <p:spPr>
          <a:xfrm>
            <a:off x="193144" y="3488000"/>
            <a:ext cx="637676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Font typeface="+mj-lt"/>
              <a:buAutoNum type="arabicPeriod" startAt="2"/>
              <a:tabLst>
                <a:tab pos="685800" algn="l"/>
              </a:tabLst>
            </a:pPr>
            <a:r>
              <a:rPr lang="en-US" sz="24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offerings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(Going beyond tasting)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7BB7B2-A222-87CA-9540-4503FB74996D}"/>
              </a:ext>
            </a:extLst>
          </p:cNvPr>
          <p:cNvGrpSpPr/>
          <p:nvPr/>
        </p:nvGrpSpPr>
        <p:grpSpPr>
          <a:xfrm rot="21294896">
            <a:off x="6683104" y="3526085"/>
            <a:ext cx="4461116" cy="3249213"/>
            <a:chOff x="6744072" y="3647133"/>
            <a:chExt cx="4461116" cy="3249213"/>
          </a:xfrm>
        </p:grpSpPr>
        <p:pic>
          <p:nvPicPr>
            <p:cNvPr id="1026" name="Picture 2" descr="papas-dream-1">
              <a:extLst>
                <a:ext uri="{FF2B5EF4-FFF2-40B4-BE49-F238E27FC236}">
                  <a16:creationId xmlns:a16="http://schemas.microsoft.com/office/drawing/2014/main" id="{C14830A2-FF83-595A-680E-61C2B133A6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39"/>
            <a:stretch/>
          </p:blipFill>
          <p:spPr bwMode="auto">
            <a:xfrm>
              <a:off x="6744072" y="3647133"/>
              <a:ext cx="4340412" cy="29112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B134E2-7AC0-494F-B8AF-BFE32F0B3154}"/>
                </a:ext>
              </a:extLst>
            </p:cNvPr>
            <p:cNvSpPr txBox="1"/>
            <p:nvPr/>
          </p:nvSpPr>
          <p:spPr>
            <a:xfrm>
              <a:off x="6812564" y="6588569"/>
              <a:ext cx="439262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58444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Treehouse Vineyards </a:t>
              </a:r>
              <a:r>
                <a:rPr lang="en-US" sz="1200" b="0" i="0" dirty="0">
                  <a:solidFill>
                    <a:srgbClr val="58444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(Monroe, NC)</a:t>
              </a:r>
              <a:endParaRPr lang="en-US" sz="1400" b="0" i="0" dirty="0">
                <a:solidFill>
                  <a:srgbClr val="58444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1C23E5-8EFE-E19D-49DB-54DAEC27319B}"/>
              </a:ext>
            </a:extLst>
          </p:cNvPr>
          <p:cNvGrpSpPr/>
          <p:nvPr/>
        </p:nvGrpSpPr>
        <p:grpSpPr>
          <a:xfrm rot="303230">
            <a:off x="7767401" y="160038"/>
            <a:ext cx="4392624" cy="3114957"/>
            <a:chOff x="7888908" y="146490"/>
            <a:chExt cx="4392624" cy="31149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439743-0F29-1289-CC2D-3444D814E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916" r="5062"/>
            <a:stretch/>
          </p:blipFill>
          <p:spPr>
            <a:xfrm>
              <a:off x="8020633" y="146490"/>
              <a:ext cx="4019964" cy="27908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0AD2AC-5D74-2AF5-1961-4C0F4462281D}"/>
                </a:ext>
              </a:extLst>
            </p:cNvPr>
            <p:cNvSpPr txBox="1"/>
            <p:nvPr/>
          </p:nvSpPr>
          <p:spPr>
            <a:xfrm>
              <a:off x="7888908" y="2953670"/>
              <a:ext cx="439262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58444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Divine Llama Vineyards </a:t>
              </a:r>
              <a:r>
                <a:rPr lang="en-US" sz="1200" b="0" i="0" dirty="0">
                  <a:solidFill>
                    <a:srgbClr val="58444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(East Bend, NC)</a:t>
              </a:r>
              <a:endParaRPr lang="en-US" sz="1400" b="0" i="0" dirty="0">
                <a:solidFill>
                  <a:srgbClr val="58444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637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>
            <a:extLst>
              <a:ext uri="{FF2B5EF4-FFF2-40B4-BE49-F238E27FC236}">
                <a16:creationId xmlns:a16="http://schemas.microsoft.com/office/drawing/2014/main" id="{CC4E6883-CAF9-F1C3-26F1-A1E182110E38}"/>
              </a:ext>
            </a:extLst>
          </p:cNvPr>
          <p:cNvSpPr txBox="1">
            <a:spLocks/>
          </p:cNvSpPr>
          <p:nvPr/>
        </p:nvSpPr>
        <p:spPr>
          <a:xfrm>
            <a:off x="-24680" y="50772"/>
            <a:ext cx="669026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From Competition to Coopetition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37B814-B3CD-ACE9-D588-730B5F3DE6C7}"/>
              </a:ext>
            </a:extLst>
          </p:cNvPr>
          <p:cNvSpPr/>
          <p:nvPr/>
        </p:nvSpPr>
        <p:spPr>
          <a:xfrm>
            <a:off x="223288" y="1268760"/>
            <a:ext cx="6589276" cy="49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sz="2400" dirty="0">
                <a:solidFill>
                  <a:srgbClr val="197EC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Scenario 2 – Different Offerings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70DEA-C656-F58B-6786-2FCA83398111}"/>
              </a:ext>
            </a:extLst>
          </p:cNvPr>
          <p:cNvSpPr/>
          <p:nvPr/>
        </p:nvSpPr>
        <p:spPr>
          <a:xfrm>
            <a:off x="223288" y="1872580"/>
            <a:ext cx="572869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v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few local partners (neighbors) </a:t>
            </a:r>
          </a:p>
        </p:txBody>
      </p:sp>
      <p:pic>
        <p:nvPicPr>
          <p:cNvPr id="7" name="Picture 6" descr="A person holding a box of strawberries&#10;&#10;Description automatically generated">
            <a:extLst>
              <a:ext uri="{FF2B5EF4-FFF2-40B4-BE49-F238E27FC236}">
                <a16:creationId xmlns:a16="http://schemas.microsoft.com/office/drawing/2014/main" id="{D85F442F-D4B5-9BE7-AB01-725673CF0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95" y="-30426"/>
            <a:ext cx="4592284" cy="6888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DFF36-6EB6-49A6-87A7-6C25D4458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35" t="4990" r="4321" b="15212"/>
          <a:stretch/>
        </p:blipFill>
        <p:spPr>
          <a:xfrm>
            <a:off x="253781" y="3284984"/>
            <a:ext cx="3043044" cy="273630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7FC1E8-A813-844B-09B8-439A12E4D9CB}"/>
              </a:ext>
            </a:extLst>
          </p:cNvPr>
          <p:cNvSpPr txBox="1"/>
          <p:nvPr/>
        </p:nvSpPr>
        <p:spPr>
          <a:xfrm>
            <a:off x="119337" y="6164185"/>
            <a:ext cx="3315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 Table Farmhouse Bakery (</a:t>
            </a:r>
            <a:r>
              <a:rPr lang="en-US" sz="1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Asheboro, NC)</a:t>
            </a:r>
            <a:endParaRPr lang="en-US"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FCFCF3-55EF-9A5F-8310-737C4858E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04"/>
          <a:stretch/>
        </p:blipFill>
        <p:spPr>
          <a:xfrm>
            <a:off x="3719736" y="2728871"/>
            <a:ext cx="3465048" cy="333495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43164F-E834-D157-41A1-22056E6DBCDA}"/>
              </a:ext>
            </a:extLst>
          </p:cNvPr>
          <p:cNvSpPr txBox="1"/>
          <p:nvPr/>
        </p:nvSpPr>
        <p:spPr>
          <a:xfrm>
            <a:off x="4024686" y="6184620"/>
            <a:ext cx="26642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Mrs. Ruth's Jams </a:t>
            </a:r>
            <a:r>
              <a:rPr lang="en-US" sz="1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(Processes local foods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US"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069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>
            <a:extLst>
              <a:ext uri="{FF2B5EF4-FFF2-40B4-BE49-F238E27FC236}">
                <a16:creationId xmlns:a16="http://schemas.microsoft.com/office/drawing/2014/main" id="{CC4E6883-CAF9-F1C3-26F1-A1E182110E38}"/>
              </a:ext>
            </a:extLst>
          </p:cNvPr>
          <p:cNvSpPr txBox="1">
            <a:spLocks/>
          </p:cNvSpPr>
          <p:nvPr/>
        </p:nvSpPr>
        <p:spPr>
          <a:xfrm>
            <a:off x="-24680" y="50772"/>
            <a:ext cx="669026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From Competition to Coopetition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37B814-B3CD-ACE9-D588-730B5F3DE6C7}"/>
              </a:ext>
            </a:extLst>
          </p:cNvPr>
          <p:cNvSpPr/>
          <p:nvPr/>
        </p:nvSpPr>
        <p:spPr>
          <a:xfrm>
            <a:off x="223288" y="1268760"/>
            <a:ext cx="6589276" cy="49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sz="2400" dirty="0">
                <a:solidFill>
                  <a:srgbClr val="197EC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Scenario 2 – Different Offerings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70DEA-C656-F58B-6786-2FCA83398111}"/>
              </a:ext>
            </a:extLst>
          </p:cNvPr>
          <p:cNvSpPr/>
          <p:nvPr/>
        </p:nvSpPr>
        <p:spPr>
          <a:xfrm>
            <a:off x="223288" y="1872580"/>
            <a:ext cx="5008616" cy="3574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v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destination collaboration…  </a:t>
            </a:r>
          </a:p>
          <a:p>
            <a:pPr marL="6286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v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– Having a shared theme!</a:t>
            </a:r>
          </a:p>
          <a:p>
            <a:pPr marL="971550" lvl="1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FontTx/>
              <a:buChar char="-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or lifestyle heritage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(e.g., The Appalachian)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FontTx/>
              <a:buChar char="-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or sustainability</a:t>
            </a:r>
          </a:p>
          <a:p>
            <a:pPr marL="971550" lvl="1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buFontTx/>
              <a:buChar char="-"/>
              <a:tabLst>
                <a:tab pos="68580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even a product.</a:t>
            </a:r>
          </a:p>
        </p:txBody>
      </p:sp>
      <p:pic>
        <p:nvPicPr>
          <p:cNvPr id="10" name="Picture 9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2F1BCE32-DB9E-4238-53B3-48D0C93588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22700" r="3831" b="22701"/>
          <a:stretch/>
        </p:blipFill>
        <p:spPr>
          <a:xfrm>
            <a:off x="5140018" y="3591039"/>
            <a:ext cx="6840760" cy="307832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705ED2-4D04-B7EC-4B4A-5FB406B00E5D}"/>
              </a:ext>
            </a:extLst>
          </p:cNvPr>
          <p:cNvSpPr/>
          <p:nvPr/>
        </p:nvSpPr>
        <p:spPr>
          <a:xfrm>
            <a:off x="114552" y="6505585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2B890D-C059-8412-4E72-E21DBB683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47"/>
          <a:stretch/>
        </p:blipFill>
        <p:spPr>
          <a:xfrm>
            <a:off x="6732639" y="334114"/>
            <a:ext cx="5241460" cy="301382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9547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>
            <a:extLst>
              <a:ext uri="{FF2B5EF4-FFF2-40B4-BE49-F238E27FC236}">
                <a16:creationId xmlns:a16="http://schemas.microsoft.com/office/drawing/2014/main" id="{CC4E6883-CAF9-F1C3-26F1-A1E182110E38}"/>
              </a:ext>
            </a:extLst>
          </p:cNvPr>
          <p:cNvSpPr txBox="1">
            <a:spLocks/>
          </p:cNvSpPr>
          <p:nvPr/>
        </p:nvSpPr>
        <p:spPr>
          <a:xfrm>
            <a:off x="-24680" y="50772"/>
            <a:ext cx="669026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From Competition to Coopetition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37B814-B3CD-ACE9-D588-730B5F3DE6C7}"/>
              </a:ext>
            </a:extLst>
          </p:cNvPr>
          <p:cNvSpPr/>
          <p:nvPr/>
        </p:nvSpPr>
        <p:spPr>
          <a:xfrm>
            <a:off x="223288" y="1268760"/>
            <a:ext cx="6589276" cy="49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rgbClr val="C00000"/>
              </a:buClr>
              <a:buSzPct val="90000"/>
              <a:tabLst>
                <a:tab pos="685800" algn="l"/>
              </a:tabLst>
            </a:pPr>
            <a:r>
              <a:rPr lang="en-US" sz="2400" dirty="0">
                <a:solidFill>
                  <a:srgbClr val="197EC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Scenario 2 – Different Offerings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57FDCC-C8ED-7363-4A47-23D10D685C22}"/>
              </a:ext>
            </a:extLst>
          </p:cNvPr>
          <p:cNvGrpSpPr/>
          <p:nvPr/>
        </p:nvGrpSpPr>
        <p:grpSpPr>
          <a:xfrm>
            <a:off x="7320136" y="188640"/>
            <a:ext cx="4680520" cy="3168352"/>
            <a:chOff x="7320136" y="188640"/>
            <a:chExt cx="4680520" cy="3168352"/>
          </a:xfrm>
        </p:grpSpPr>
        <p:pic>
          <p:nvPicPr>
            <p:cNvPr id="3" name="Google Shape;143;p1">
              <a:extLst>
                <a:ext uri="{FF2B5EF4-FFF2-40B4-BE49-F238E27FC236}">
                  <a16:creationId xmlns:a16="http://schemas.microsoft.com/office/drawing/2014/main" id="{1D56B709-2203-CC05-CD37-38C9DFF4356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76520" y="188640"/>
              <a:ext cx="1119712" cy="11197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605DC7-C17A-D807-2398-7C55337E5145}"/>
                </a:ext>
              </a:extLst>
            </p:cNvPr>
            <p:cNvSpPr txBox="1"/>
            <p:nvPr/>
          </p:nvSpPr>
          <p:spPr>
            <a:xfrm>
              <a:off x="7320136" y="1418000"/>
              <a:ext cx="468052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indent="-457200">
                <a:spcBef>
                  <a:spcPts val="0"/>
                </a:spcBef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75 members throughout NC</a:t>
              </a:r>
            </a:p>
            <a:p>
              <a:pPr marL="1143000" lvl="1" indent="-457200">
                <a:spcBef>
                  <a:spcPts val="0"/>
                </a:spcBef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Growers/harvesters</a:t>
              </a:r>
            </a:p>
            <a:p>
              <a:pPr marL="1143000" lvl="1" indent="-457200">
                <a:spcBef>
                  <a:spcPts val="0"/>
                </a:spcBef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Restaurants</a:t>
              </a:r>
            </a:p>
            <a:p>
              <a:pPr marL="1143000" lvl="1" indent="-457200">
                <a:spcBef>
                  <a:spcPts val="0"/>
                </a:spcBef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Markets</a:t>
              </a:r>
            </a:p>
            <a:p>
              <a:pPr marL="1143000" lvl="1" indent="-457200">
                <a:spcBef>
                  <a:spcPts val="0"/>
                </a:spcBef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Educational experiences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51DBF92-6C6C-74F0-2BE4-C4C756F781D5}"/>
              </a:ext>
            </a:extLst>
          </p:cNvPr>
          <p:cNvSpPr/>
          <p:nvPr/>
        </p:nvSpPr>
        <p:spPr>
          <a:xfrm>
            <a:off x="114552" y="6505585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pic>
        <p:nvPicPr>
          <p:cNvPr id="4" name="Picture 3" descr="image: Oysters Carolina offers tours of their Carteret County farm.">
            <a:extLst>
              <a:ext uri="{FF2B5EF4-FFF2-40B4-BE49-F238E27FC236}">
                <a16:creationId xmlns:a16="http://schemas.microsoft.com/office/drawing/2014/main" id="{46EA25B5-3966-4636-8B03-6044C0938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6" r="6671"/>
          <a:stretch/>
        </p:blipFill>
        <p:spPr bwMode="auto">
          <a:xfrm>
            <a:off x="7886389" y="3573016"/>
            <a:ext cx="4052198" cy="302974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inPoint Restaurant serves food rooted in Southern tradition and foodways. A place that celebrates the farm-to-table experience, their menu features as many local seasonal offerings as possible from Wilmington’s farmers, fishermen, oystermen, and crabbers. They offer raw and baked N.C. oysters on their menu year-round. Don’t miss out on their half-price raw oysters every Monday night!Photo Credit: Andrew Sherman Photography&#10;&#10;NCOysterTrail NCSeaGrant NCCoastalFederation NCSeafood NCShellfish NCOysters NCMariculture NCDEQ WilmingtonNC VisitNC GottoBeNC VisitNC GottobeNC pinpointrestaurant">
            <a:extLst>
              <a:ext uri="{FF2B5EF4-FFF2-40B4-BE49-F238E27FC236}">
                <a16:creationId xmlns:a16="http://schemas.microsoft.com/office/drawing/2014/main" id="{FCC67385-854C-BAF0-72A4-915DF9560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288" y="2074812"/>
            <a:ext cx="3267758" cy="408469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458A14FA-BD54-531C-0AD4-B911824274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27" r="4121"/>
          <a:stretch/>
        </p:blipFill>
        <p:spPr>
          <a:xfrm>
            <a:off x="3791744" y="2564904"/>
            <a:ext cx="3816424" cy="377193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45620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 Título"/>
          <p:cNvSpPr txBox="1">
            <a:spLocks/>
          </p:cNvSpPr>
          <p:nvPr/>
        </p:nvSpPr>
        <p:spPr>
          <a:xfrm>
            <a:off x="5303912" y="99723"/>
            <a:ext cx="688808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From Competition to Coopetition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b="9635"/>
          <a:stretch/>
        </p:blipFill>
        <p:spPr>
          <a:xfrm>
            <a:off x="5959364" y="1137498"/>
            <a:ext cx="1356317" cy="10032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08168" y="1310897"/>
            <a:ext cx="4340153" cy="936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WHO could be OUR local/regional coopetitors?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76543" y="5039481"/>
            <a:ext cx="5472608" cy="98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10000"/>
              </a:lnSpc>
              <a:buAutoNum type="arabicPeriod" startAt="2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share our competitors!</a:t>
            </a:r>
          </a:p>
          <a:p>
            <a:pPr marL="796925" indent="-398463" fontAlgn="base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minutes (17:10 – 17:25)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76543" y="2571986"/>
            <a:ext cx="5924113" cy="2278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20000"/>
              </a:lnSpc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Groups of 4-5 nearby (local) neighbors (16:55 – 17:10). </a:t>
            </a:r>
          </a:p>
          <a:p>
            <a:pPr marL="800100" lvl="1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minutes: Identify the potential local coopetitors</a:t>
            </a:r>
          </a:p>
          <a:p>
            <a:pPr marL="800100" lvl="1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their name &amp; type of business.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2B2FF-F4A1-D4C3-3E3E-E99ADC779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r="16365"/>
          <a:stretch/>
        </p:blipFill>
        <p:spPr bwMode="auto">
          <a:xfrm>
            <a:off x="0" y="3835"/>
            <a:ext cx="5303911" cy="683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71A77D-BF27-803E-A1C8-88B6D743BADB}"/>
              </a:ext>
            </a:extLst>
          </p:cNvPr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</p:spTree>
    <p:extLst>
      <p:ext uri="{BB962C8B-B14F-4D97-AF65-F5344CB8AC3E}">
        <p14:creationId xmlns:p14="http://schemas.microsoft.com/office/powerpoint/2010/main" val="42072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5519937" y="219270"/>
            <a:ext cx="663394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Wrapping Up</a:t>
            </a:r>
          </a:p>
        </p:txBody>
      </p:sp>
      <p:sp>
        <p:nvSpPr>
          <p:cNvPr id="7" name="Rectangle 6"/>
          <p:cNvSpPr/>
          <p:nvPr/>
        </p:nvSpPr>
        <p:spPr>
          <a:xfrm>
            <a:off x="6649862" y="2564904"/>
            <a:ext cx="527878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[17:30 – 17:40]</a:t>
            </a:r>
          </a:p>
          <a:p>
            <a:pPr marL="342900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Putting all pieces together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[17:40 – 17:50]</a:t>
            </a:r>
          </a:p>
          <a:p>
            <a:pPr fontAlgn="base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key learnings 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20000"/>
              </a:lnSpc>
            </a:pP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sharing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[17:50 – 18:10]</a:t>
            </a: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6129593" y="1429529"/>
            <a:ext cx="5403219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small">
                <a:solidFill>
                  <a:srgbClr val="0070C0"/>
                </a:solidFill>
                <a:latin typeface="Century Gothic" panose="020B0502020202020204" pitchFamily="34" charset="0"/>
              </a:rPr>
              <a:t>Part 5 </a:t>
            </a:r>
            <a:r>
              <a:rPr lang="en-US" sz="2800" cap="small" dirty="0">
                <a:solidFill>
                  <a:srgbClr val="0070C0"/>
                </a:solidFill>
                <a:latin typeface="Century Gothic" panose="020B0502020202020204" pitchFamily="34" charset="0"/>
              </a:rPr>
              <a:t>(17:30 – 18:15)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1C5C8-6227-0FF8-3484-0DD0235A9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" y="-66632"/>
            <a:ext cx="5223929" cy="696523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4990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35360" y="6551156"/>
            <a:ext cx="29523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latin typeface="Verdana" pitchFamily="34" charset="0"/>
              </a:rPr>
              <a:t>(Gil Arroyo, Barbieri &amp; Rich, 2013)</a:t>
            </a:r>
          </a:p>
        </p:txBody>
      </p:sp>
      <p:sp>
        <p:nvSpPr>
          <p:cNvPr id="76" name="Rectangle 75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2" t="18867" r="1"/>
          <a:stretch/>
        </p:blipFill>
        <p:spPr>
          <a:xfrm rot="21385016">
            <a:off x="375022" y="2825249"/>
            <a:ext cx="3384376" cy="3053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327" r="4198" b="369"/>
          <a:stretch/>
        </p:blipFill>
        <p:spPr>
          <a:xfrm rot="327820">
            <a:off x="7783317" y="2893854"/>
            <a:ext cx="4029530" cy="3037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1771" r="8510"/>
          <a:stretch/>
        </p:blipFill>
        <p:spPr>
          <a:xfrm>
            <a:off x="4118028" y="3440143"/>
            <a:ext cx="3324464" cy="3156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AutoShape 205"/>
          <p:cNvSpPr>
            <a:spLocks noChangeArrowheads="1"/>
          </p:cNvSpPr>
          <p:nvPr/>
        </p:nvSpPr>
        <p:spPr bwMode="auto">
          <a:xfrm>
            <a:off x="1045919" y="1194979"/>
            <a:ext cx="10133465" cy="1212640"/>
          </a:xfrm>
          <a:prstGeom prst="rect">
            <a:avLst/>
          </a:prstGeom>
          <a:noFill/>
          <a:ln w="28575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carried out in </a:t>
            </a:r>
            <a:r>
              <a:rPr lang="en-US" sz="2800" b="0" u="sng" dirty="0">
                <a:solidFill>
                  <a:srgbClr val="0070C0"/>
                </a:solidFill>
                <a:latin typeface="+mj-lt"/>
              </a:rPr>
              <a:t>working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farms or other agricultural settings for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u="sng" dirty="0">
                <a:solidFill>
                  <a:srgbClr val="197EC6"/>
                </a:solidFill>
                <a:latin typeface="+mj-lt"/>
              </a:rPr>
              <a:t>leisure</a:t>
            </a:r>
            <a:r>
              <a:rPr lang="en-US" sz="2800" b="0" dirty="0">
                <a:latin typeface="+mj-lt"/>
              </a:rPr>
              <a:t>, </a:t>
            </a:r>
            <a:r>
              <a:rPr lang="en-US" sz="2800" b="0" u="sng" dirty="0">
                <a:solidFill>
                  <a:srgbClr val="0070C0"/>
                </a:solidFill>
                <a:latin typeface="+mj-lt"/>
              </a:rPr>
              <a:t>recreation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or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u="sng" dirty="0">
                <a:solidFill>
                  <a:srgbClr val="0070C0"/>
                </a:solidFill>
                <a:latin typeface="+mj-lt"/>
              </a:rPr>
              <a:t>education</a:t>
            </a:r>
            <a:r>
              <a:rPr lang="en-US" sz="2800" b="0" dirty="0">
                <a:latin typeface="+mj-lt"/>
              </a:rPr>
              <a:t>.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06806" y="0"/>
            <a:ext cx="1131969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What is Agritourism?</a:t>
            </a:r>
          </a:p>
        </p:txBody>
      </p:sp>
    </p:spTree>
    <p:extLst>
      <p:ext uri="{BB962C8B-B14F-4D97-AF65-F5344CB8AC3E}">
        <p14:creationId xmlns:p14="http://schemas.microsoft.com/office/powerpoint/2010/main" val="317836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35360" y="6551156"/>
            <a:ext cx="29523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latin typeface="Verdana" pitchFamily="34" charset="0"/>
              </a:rPr>
              <a:t>(Gil Arroyo, Barbieri &amp; Rich, 2013)</a:t>
            </a:r>
          </a:p>
        </p:txBody>
      </p:sp>
      <p:sp>
        <p:nvSpPr>
          <p:cNvPr id="76" name="Rectangle 75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2" t="18867" r="1"/>
          <a:stretch/>
        </p:blipFill>
        <p:spPr>
          <a:xfrm rot="21385016">
            <a:off x="375022" y="2825249"/>
            <a:ext cx="3384376" cy="3053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327" r="4198" b="369"/>
          <a:stretch/>
        </p:blipFill>
        <p:spPr>
          <a:xfrm rot="327820">
            <a:off x="7783317" y="2893854"/>
            <a:ext cx="4029530" cy="3037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1771" r="8510"/>
          <a:stretch/>
        </p:blipFill>
        <p:spPr>
          <a:xfrm>
            <a:off x="4118028" y="3440143"/>
            <a:ext cx="3324464" cy="3156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AutoShape 205"/>
          <p:cNvSpPr>
            <a:spLocks noChangeArrowheads="1"/>
          </p:cNvSpPr>
          <p:nvPr/>
        </p:nvSpPr>
        <p:spPr bwMode="auto">
          <a:xfrm>
            <a:off x="1045919" y="1194979"/>
            <a:ext cx="10133465" cy="1212640"/>
          </a:xfrm>
          <a:prstGeom prst="rect">
            <a:avLst/>
          </a:prstGeom>
          <a:noFill/>
          <a:ln w="28575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carried out in </a:t>
            </a:r>
            <a:r>
              <a:rPr lang="en-US" sz="2800" b="0" u="sng" dirty="0">
                <a:solidFill>
                  <a:srgbClr val="0070C0"/>
                </a:solidFill>
                <a:latin typeface="+mj-lt"/>
              </a:rPr>
              <a:t>working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farms or other agricultural settings for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u="sng" dirty="0">
                <a:solidFill>
                  <a:srgbClr val="197EC6"/>
                </a:solidFill>
                <a:latin typeface="+mj-lt"/>
              </a:rPr>
              <a:t>leisure</a:t>
            </a:r>
            <a:r>
              <a:rPr lang="en-US" sz="2800" b="0" dirty="0">
                <a:latin typeface="+mj-lt"/>
              </a:rPr>
              <a:t>, </a:t>
            </a:r>
            <a:r>
              <a:rPr lang="en-US" sz="2800" b="0" u="sng" dirty="0">
                <a:solidFill>
                  <a:srgbClr val="0070C0"/>
                </a:solidFill>
                <a:latin typeface="+mj-lt"/>
              </a:rPr>
              <a:t>recreation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or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u="sng" dirty="0">
                <a:solidFill>
                  <a:srgbClr val="0070C0"/>
                </a:solidFill>
                <a:latin typeface="+mj-lt"/>
              </a:rPr>
              <a:t>education</a:t>
            </a:r>
            <a:r>
              <a:rPr lang="en-US" sz="2800" b="0" dirty="0">
                <a:latin typeface="+mj-lt"/>
              </a:rPr>
              <a:t>.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06806" y="0"/>
            <a:ext cx="1131969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Recalling – What is Agritourism?</a:t>
            </a:r>
          </a:p>
        </p:txBody>
      </p:sp>
    </p:spTree>
    <p:extLst>
      <p:ext uri="{BB962C8B-B14F-4D97-AF65-F5344CB8AC3E}">
        <p14:creationId xmlns:p14="http://schemas.microsoft.com/office/powerpoint/2010/main" val="4155946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540399" y="3111435"/>
            <a:ext cx="2294457" cy="2053395"/>
            <a:chOff x="3540399" y="3111435"/>
            <a:chExt cx="2294457" cy="2053395"/>
          </a:xfrm>
        </p:grpSpPr>
        <p:grpSp>
          <p:nvGrpSpPr>
            <p:cNvPr id="106" name="Group 105"/>
            <p:cNvGrpSpPr/>
            <p:nvPr/>
          </p:nvGrpSpPr>
          <p:grpSpPr>
            <a:xfrm>
              <a:off x="3540399" y="3111435"/>
              <a:ext cx="2294457" cy="2053395"/>
              <a:chOff x="4981003" y="3476590"/>
              <a:chExt cx="2294457" cy="1938089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5465776" y="3476590"/>
                <a:ext cx="668324" cy="980331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>
                <a:stCxn id="60" idx="2"/>
              </p:cNvCxnSpPr>
              <p:nvPr/>
            </p:nvCxnSpPr>
            <p:spPr>
              <a:xfrm flipH="1">
                <a:off x="6188843" y="3476591"/>
                <a:ext cx="678167" cy="952355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>
                <a:stCxn id="62" idx="1"/>
              </p:cNvCxnSpPr>
              <p:nvPr/>
            </p:nvCxnSpPr>
            <p:spPr>
              <a:xfrm flipH="1">
                <a:off x="6174118" y="4017517"/>
                <a:ext cx="1049217" cy="458447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>
                <a:stCxn id="66" idx="1"/>
              </p:cNvCxnSpPr>
              <p:nvPr/>
            </p:nvCxnSpPr>
            <p:spPr>
              <a:xfrm flipH="1" flipV="1">
                <a:off x="6123018" y="4475965"/>
                <a:ext cx="1152442" cy="429896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 flipV="1">
                <a:off x="6244854" y="4404221"/>
                <a:ext cx="491226" cy="1010458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>
                <a:off x="5507945" y="4456462"/>
                <a:ext cx="685031" cy="958217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endCxn id="97" idx="3"/>
              </p:cNvCxnSpPr>
              <p:nvPr/>
            </p:nvCxnSpPr>
            <p:spPr>
              <a:xfrm flipH="1">
                <a:off x="5010092" y="4436960"/>
                <a:ext cx="1172094" cy="498128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>
                <a:stCxn id="100" idx="3"/>
              </p:cNvCxnSpPr>
              <p:nvPr/>
            </p:nvCxnSpPr>
            <p:spPr>
              <a:xfrm>
                <a:off x="4981003" y="4025358"/>
                <a:ext cx="1114997" cy="410117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4025172" y="3627948"/>
              <a:ext cx="1296144" cy="952484"/>
              <a:chOff x="4025172" y="3627948"/>
              <a:chExt cx="1296144" cy="952484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025172" y="3627948"/>
                <a:ext cx="1296144" cy="952484"/>
              </a:xfrm>
              <a:prstGeom prst="ellipse">
                <a:avLst/>
              </a:prstGeom>
              <a:solidFill>
                <a:srgbClr val="01ABCF"/>
              </a:solidFill>
              <a:ln w="6350">
                <a:solidFill>
                  <a:srgbClr val="9BBB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52388" algn="ctr" defTabSz="635000">
                  <a:tabLst>
                    <a:tab pos="1377950" algn="l"/>
                  </a:tabLst>
                </a:pPr>
                <a:endParaRPr lang="en-US" dirty="0">
                  <a:solidFill>
                    <a:srgbClr val="FFF8D5"/>
                  </a:solidFill>
                  <a:latin typeface="Verdana" pitchFamily="34" charset="0"/>
                </a:endParaRPr>
              </a:p>
            </p:txBody>
          </p: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auto">
              <a:xfrm>
                <a:off x="4089224" y="3867854"/>
                <a:ext cx="1168716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r>
                  <a:rPr lang="en-US" sz="20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Average: 3.8</a:t>
                </a:r>
              </a:p>
            </p:txBody>
          </p:sp>
        </p:grpSp>
      </p:grp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1919537" y="1982911"/>
            <a:ext cx="5497660" cy="4323281"/>
          </a:xfrm>
          <a:prstGeom prst="ellipse">
            <a:avLst/>
          </a:prstGeom>
          <a:noFill/>
          <a:ln w="19050">
            <a:solidFill>
              <a:srgbClr val="01ABCF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 sz="1200">
              <a:solidFill>
                <a:srgbClr val="5C1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28371" y="647204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sp>
        <p:nvSpPr>
          <p:cNvPr id="12" name="AutoShape 205"/>
          <p:cNvSpPr>
            <a:spLocks noChangeArrowheads="1"/>
          </p:cNvSpPr>
          <p:nvPr/>
        </p:nvSpPr>
        <p:spPr bwMode="auto">
          <a:xfrm>
            <a:off x="233384" y="980728"/>
            <a:ext cx="11407232" cy="665968"/>
          </a:xfrm>
          <a:prstGeom prst="rect">
            <a:avLst/>
          </a:prstGeom>
          <a:noFill/>
          <a:ln w="28575">
            <a:noFill/>
            <a:round/>
            <a:headEnd/>
            <a:tailEnd/>
          </a:ln>
        </p:spPr>
        <p:txBody>
          <a:bodyPr wrap="square" anchor="t" anchorCtr="0">
            <a:noAutofit/>
          </a:bodyPr>
          <a:lstStyle/>
          <a:p>
            <a:pPr marL="682625" lvl="1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Enterprises developed on the farm to increase farm revenues or value.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9336" y="6533599"/>
            <a:ext cx="36724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Verdana" pitchFamily="34" charset="0"/>
              </a:rPr>
              <a:t>Barbieri et al., 2008</a:t>
            </a:r>
            <a:endParaRPr lang="en-US" sz="1100" dirty="0"/>
          </a:p>
        </p:txBody>
      </p:sp>
      <p:sp>
        <p:nvSpPr>
          <p:cNvPr id="119" name="Text Box 19"/>
          <p:cNvSpPr txBox="1">
            <a:spLocks noChangeArrowheads="1"/>
          </p:cNvSpPr>
          <p:nvPr/>
        </p:nvSpPr>
        <p:spPr bwMode="auto">
          <a:xfrm>
            <a:off x="7374803" y="2132856"/>
            <a:ext cx="4553845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6075" indent="-346075" algn="l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Eight types of enterprises</a:t>
            </a:r>
          </a:p>
        </p:txBody>
      </p:sp>
      <p:sp>
        <p:nvSpPr>
          <p:cNvPr id="52" name="1 Título"/>
          <p:cNvSpPr txBox="1">
            <a:spLocks/>
          </p:cNvSpPr>
          <p:nvPr/>
        </p:nvSpPr>
        <p:spPr>
          <a:xfrm>
            <a:off x="406806" y="1"/>
            <a:ext cx="1131969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Agritourism as an Ag Enterprise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260239" y="3297181"/>
            <a:ext cx="4806467" cy="2642371"/>
            <a:chOff x="2260239" y="3297181"/>
            <a:chExt cx="4806467" cy="2642371"/>
          </a:xfrm>
        </p:grpSpPr>
        <p:grpSp>
          <p:nvGrpSpPr>
            <p:cNvPr id="61" name="Group 60"/>
            <p:cNvGrpSpPr/>
            <p:nvPr/>
          </p:nvGrpSpPr>
          <p:grpSpPr>
            <a:xfrm>
              <a:off x="5782731" y="3297181"/>
              <a:ext cx="1280160" cy="774723"/>
              <a:chOff x="3333598" y="2424504"/>
              <a:chExt cx="1280160" cy="774723"/>
            </a:xfrm>
            <a:solidFill>
              <a:srgbClr val="9BBB59"/>
            </a:solidFill>
          </p:grpSpPr>
          <p:sp>
            <p:nvSpPr>
              <p:cNvPr id="62" name="Plaque 61"/>
              <p:cNvSpPr/>
              <p:nvPr/>
            </p:nvSpPr>
            <p:spPr>
              <a:xfrm>
                <a:off x="3333598" y="2424504"/>
                <a:ext cx="1280160" cy="774723"/>
              </a:xfrm>
              <a:prstGeom prst="plaque">
                <a:avLst/>
              </a:prstGeom>
              <a:grpFill/>
              <a:ln w="19050">
                <a:solidFill>
                  <a:srgbClr val="01AB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3381908" y="2560193"/>
                <a:ext cx="1168716" cy="49244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r>
                  <a:rPr lang="en-US" sz="16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Innovative Marketing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260239" y="3305489"/>
              <a:ext cx="4806467" cy="2634063"/>
              <a:chOff x="2260239" y="3305489"/>
              <a:chExt cx="4806467" cy="2634063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5786546" y="4269343"/>
                <a:ext cx="1280160" cy="774723"/>
                <a:chOff x="3343326" y="2424504"/>
                <a:chExt cx="1280160" cy="774723"/>
              </a:xfrm>
            </p:grpSpPr>
            <p:sp>
              <p:nvSpPr>
                <p:cNvPr id="65" name="Plaque 64"/>
                <p:cNvSpPr/>
                <p:nvPr/>
              </p:nvSpPr>
              <p:spPr>
                <a:xfrm>
                  <a:off x="3343326" y="2424504"/>
                  <a:ext cx="1280160" cy="774723"/>
                </a:xfrm>
                <a:prstGeom prst="plaque">
                  <a:avLst/>
                </a:prstGeom>
                <a:solidFill>
                  <a:srgbClr val="01ABCF"/>
                </a:solidFill>
                <a:ln w="19050">
                  <a:solidFill>
                    <a:srgbClr val="9BBB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 noChangeArrowheads="1"/>
                </p:cNvSpPr>
                <p:nvPr/>
              </p:nvSpPr>
              <p:spPr bwMode="auto">
                <a:xfrm>
                  <a:off x="3391636" y="2657789"/>
                  <a:ext cx="116871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en-US"/>
                  </a:defPPr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eaLnBrk="0" hangingPunct="0"/>
                  <a:r>
                    <a:rPr lang="en-US" sz="1600" b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entury Gothic" panose="020B0502020202020204" pitchFamily="34" charset="0"/>
                      <a:ea typeface="Verdana" pitchFamily="34" charset="0"/>
                      <a:cs typeface="Verdana" pitchFamily="34" charset="0"/>
                    </a:rPr>
                    <a:t>Agritourism</a:t>
                  </a:r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2260239" y="3305489"/>
                <a:ext cx="1280160" cy="774723"/>
                <a:chOff x="3324025" y="2424504"/>
                <a:chExt cx="1280160" cy="774723"/>
              </a:xfrm>
            </p:grpSpPr>
            <p:sp>
              <p:nvSpPr>
                <p:cNvPr id="100" name="Plaque 99"/>
                <p:cNvSpPr/>
                <p:nvPr/>
              </p:nvSpPr>
              <p:spPr>
                <a:xfrm>
                  <a:off x="3324025" y="2424504"/>
                  <a:ext cx="1280160" cy="774723"/>
                </a:xfrm>
                <a:prstGeom prst="plaque">
                  <a:avLst/>
                </a:prstGeom>
                <a:solidFill>
                  <a:srgbClr val="9BBB59"/>
                </a:solidFill>
                <a:ln w="19050">
                  <a:solidFill>
                    <a:srgbClr val="01ABC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>
                  <a:spLocks noChangeArrowheads="1"/>
                </p:cNvSpPr>
                <p:nvPr/>
              </p:nvSpPr>
              <p:spPr bwMode="auto">
                <a:xfrm>
                  <a:off x="3391636" y="2657789"/>
                  <a:ext cx="116871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en-US"/>
                  </a:defPPr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eaLnBrk="0" hangingPunct="0"/>
                  <a:r>
                    <a:rPr lang="en-US" sz="1600" b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entury Gothic" panose="020B0502020202020204" pitchFamily="34" charset="0"/>
                      <a:ea typeface="Verdana" pitchFamily="34" charset="0"/>
                      <a:cs typeface="Verdana" pitchFamily="34" charset="0"/>
                    </a:rPr>
                    <a:t>Education</a:t>
                  </a:r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4819312" y="5164829"/>
                <a:ext cx="1280704" cy="774723"/>
                <a:chOff x="4550665" y="5453521"/>
                <a:chExt cx="1280704" cy="774723"/>
              </a:xfrm>
            </p:grpSpPr>
            <p:sp>
              <p:nvSpPr>
                <p:cNvPr id="117" name="Plaque 116"/>
                <p:cNvSpPr/>
                <p:nvPr/>
              </p:nvSpPr>
              <p:spPr>
                <a:xfrm>
                  <a:off x="4551209" y="5453521"/>
                  <a:ext cx="1280160" cy="774723"/>
                </a:xfrm>
                <a:prstGeom prst="plaque">
                  <a:avLst/>
                </a:prstGeom>
                <a:solidFill>
                  <a:srgbClr val="9BBB59"/>
                </a:solidFill>
                <a:ln w="19050">
                  <a:solidFill>
                    <a:srgbClr val="01ABC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>
                  <a:spLocks noChangeArrowheads="1"/>
                </p:cNvSpPr>
                <p:nvPr/>
              </p:nvSpPr>
              <p:spPr bwMode="auto">
                <a:xfrm>
                  <a:off x="4550665" y="5472474"/>
                  <a:ext cx="1275596" cy="738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en-US"/>
                  </a:defPPr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eaLnBrk="0" hangingPunct="0"/>
                  <a:r>
                    <a:rPr lang="en-US" sz="1600" b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entury Gothic" panose="020B0502020202020204" pitchFamily="34" charset="0"/>
                      <a:ea typeface="Verdana" pitchFamily="34" charset="0"/>
                      <a:cs typeface="Verdana" pitchFamily="34" charset="0"/>
                    </a:rPr>
                    <a:t>Historic Preservation &amp; Re-use</a:t>
                  </a:r>
                </a:p>
              </p:txBody>
            </p:sp>
          </p:grpSp>
        </p:grpSp>
      </p:grpSp>
      <p:grpSp>
        <p:nvGrpSpPr>
          <p:cNvPr id="26" name="Group 25"/>
          <p:cNvGrpSpPr/>
          <p:nvPr/>
        </p:nvGrpSpPr>
        <p:grpSpPr>
          <a:xfrm>
            <a:off x="2289328" y="2371480"/>
            <a:ext cx="3806672" cy="3570422"/>
            <a:chOff x="2289328" y="2371480"/>
            <a:chExt cx="3806672" cy="3570422"/>
          </a:xfrm>
        </p:grpSpPr>
        <p:grpSp>
          <p:nvGrpSpPr>
            <p:cNvPr id="4" name="Group 3"/>
            <p:cNvGrpSpPr/>
            <p:nvPr/>
          </p:nvGrpSpPr>
          <p:grpSpPr>
            <a:xfrm>
              <a:off x="3215680" y="2371480"/>
              <a:ext cx="1280160" cy="774723"/>
              <a:chOff x="3337803" y="2443960"/>
              <a:chExt cx="1280160" cy="774723"/>
            </a:xfrm>
          </p:grpSpPr>
          <p:sp>
            <p:nvSpPr>
              <p:cNvPr id="2" name="Plaque 1"/>
              <p:cNvSpPr/>
              <p:nvPr/>
            </p:nvSpPr>
            <p:spPr>
              <a:xfrm>
                <a:off x="3337803" y="2443960"/>
                <a:ext cx="1280160" cy="774723"/>
              </a:xfrm>
              <a:prstGeom prst="plaque">
                <a:avLst/>
              </a:prstGeom>
              <a:solidFill>
                <a:srgbClr val="9BBB59"/>
              </a:solidFill>
              <a:ln w="19050">
                <a:solidFill>
                  <a:srgbClr val="01AB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>
                <a:spLocks noChangeArrowheads="1"/>
              </p:cNvSpPr>
              <p:nvPr/>
            </p:nvSpPr>
            <p:spPr bwMode="auto">
              <a:xfrm>
                <a:off x="3381908" y="2560193"/>
                <a:ext cx="1168716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r>
                  <a:rPr lang="en-US" sz="16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Value </a:t>
                </a:r>
              </a:p>
              <a:p>
                <a:pPr eaLnBrk="0" hangingPunct="0"/>
                <a:r>
                  <a:rPr lang="en-US" sz="16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Added </a:t>
                </a: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4786326" y="2372771"/>
              <a:ext cx="1309674" cy="775226"/>
              <a:chOff x="3333268" y="2424001"/>
              <a:chExt cx="1309674" cy="775226"/>
            </a:xfrm>
          </p:grpSpPr>
          <p:sp>
            <p:nvSpPr>
              <p:cNvPr id="59" name="Plaque 58"/>
              <p:cNvSpPr/>
              <p:nvPr/>
            </p:nvSpPr>
            <p:spPr>
              <a:xfrm>
                <a:off x="3362782" y="2424504"/>
                <a:ext cx="1280160" cy="774723"/>
              </a:xfrm>
              <a:prstGeom prst="plaque">
                <a:avLst/>
              </a:prstGeom>
              <a:solidFill>
                <a:srgbClr val="9BBB59"/>
              </a:solidFill>
              <a:ln w="19050">
                <a:solidFill>
                  <a:srgbClr val="01AB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auto">
              <a:xfrm>
                <a:off x="3333268" y="2424001"/>
                <a:ext cx="128016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r>
                  <a:rPr lang="en-US" sz="16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Non Traditional Farming</a:t>
                </a: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289328" y="4269343"/>
              <a:ext cx="1280160" cy="774723"/>
              <a:chOff x="3323870" y="2424504"/>
              <a:chExt cx="1280160" cy="774723"/>
            </a:xfrm>
          </p:grpSpPr>
          <p:sp>
            <p:nvSpPr>
              <p:cNvPr id="97" name="Plaque 96"/>
              <p:cNvSpPr/>
              <p:nvPr/>
            </p:nvSpPr>
            <p:spPr>
              <a:xfrm>
                <a:off x="3323870" y="2424504"/>
                <a:ext cx="1280160" cy="774723"/>
              </a:xfrm>
              <a:prstGeom prst="plaque">
                <a:avLst/>
              </a:prstGeom>
              <a:solidFill>
                <a:srgbClr val="9BBB59"/>
              </a:solidFill>
              <a:ln w="19050">
                <a:solidFill>
                  <a:srgbClr val="01AB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>
                <a:spLocks noChangeArrowheads="1"/>
              </p:cNvSpPr>
              <p:nvPr/>
            </p:nvSpPr>
            <p:spPr bwMode="auto">
              <a:xfrm>
                <a:off x="3381908" y="2560193"/>
                <a:ext cx="1168716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r>
                  <a:rPr lang="en-US" sz="16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Contracts &amp; Services</a:t>
                </a: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3231120" y="5167179"/>
              <a:ext cx="1280704" cy="774723"/>
              <a:chOff x="4550665" y="5453521"/>
              <a:chExt cx="1280704" cy="774723"/>
            </a:xfrm>
          </p:grpSpPr>
          <p:sp>
            <p:nvSpPr>
              <p:cNvPr id="123" name="Plaque 122"/>
              <p:cNvSpPr/>
              <p:nvPr/>
            </p:nvSpPr>
            <p:spPr>
              <a:xfrm>
                <a:off x="4551209" y="5453521"/>
                <a:ext cx="1280160" cy="774723"/>
              </a:xfrm>
              <a:prstGeom prst="plaque">
                <a:avLst/>
              </a:prstGeom>
              <a:solidFill>
                <a:srgbClr val="9BBB59"/>
              </a:solidFill>
              <a:ln w="19050">
                <a:solidFill>
                  <a:srgbClr val="01AB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4550665" y="5566013"/>
                <a:ext cx="1275596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r>
                  <a:rPr lang="en-US" sz="16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Leases &amp; Time Shares</a:t>
                </a:r>
              </a:p>
            </p:txBody>
          </p:sp>
        </p:grpSp>
      </p:grp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8400257" y="4293096"/>
            <a:ext cx="3528392" cy="178510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3.  Agritourism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: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Constant expansion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Flexibility based on farm resources</a:t>
            </a: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7913029" y="3068960"/>
            <a:ext cx="3727587" cy="67185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2.  Synergistic nature</a:t>
            </a:r>
            <a:endParaRPr lang="en-US" sz="28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2411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 Título"/>
          <p:cNvSpPr txBox="1">
            <a:spLocks/>
          </p:cNvSpPr>
          <p:nvPr/>
        </p:nvSpPr>
        <p:spPr>
          <a:xfrm>
            <a:off x="334798" y="23504"/>
            <a:ext cx="669730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The Uniqueness of Agritourism</a:t>
            </a:r>
          </a:p>
        </p:txBody>
      </p:sp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295061" y="860152"/>
            <a:ext cx="5338747" cy="2448272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171450" algn="l">
              <a:buSzPct val="90000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based on 4 types of resources:</a:t>
            </a:r>
          </a:p>
          <a:p>
            <a:pPr marL="1085850" lvl="1" indent="-457200">
              <a:spcBef>
                <a:spcPts val="600"/>
              </a:spcBef>
              <a:buSzPct val="90000"/>
              <a:buFontTx/>
              <a:buChar char="-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Farmland</a:t>
            </a:r>
          </a:p>
          <a:p>
            <a:pPr marL="1085850" lvl="1" indent="-457200">
              <a:spcBef>
                <a:spcPts val="600"/>
              </a:spcBef>
              <a:buSzPct val="90000"/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</a:p>
          <a:p>
            <a:pPr marL="1085850" lvl="1" indent="-457200">
              <a:spcBef>
                <a:spcPts val="600"/>
              </a:spcBef>
              <a:buSzPct val="90000"/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Tangible heritage</a:t>
            </a:r>
          </a:p>
          <a:p>
            <a:pPr marL="1085850" lvl="1" indent="-457200">
              <a:spcBef>
                <a:spcPts val="600"/>
              </a:spcBef>
              <a:buSzPct val="90000"/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farmer(s)</a:t>
            </a:r>
          </a:p>
          <a:p>
            <a:pPr marL="628650" indent="-457200" algn="l">
              <a:buSzPct val="90000"/>
              <a:buFontTx/>
              <a:buChar char="-"/>
            </a:pPr>
            <a:endParaRPr lang="en-US" sz="2800" b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18E6B9-92CD-8534-E445-77D7D04E5A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8900" r="42590"/>
          <a:stretch/>
        </p:blipFill>
        <p:spPr>
          <a:xfrm>
            <a:off x="325312" y="3356992"/>
            <a:ext cx="3312368" cy="299475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20F0A8-CDA2-1D9B-1AFD-03FA7A2A24AE}"/>
              </a:ext>
            </a:extLst>
          </p:cNvPr>
          <p:cNvSpPr/>
          <p:nvPr/>
        </p:nvSpPr>
        <p:spPr>
          <a:xfrm>
            <a:off x="315912" y="6341506"/>
            <a:ext cx="30437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solidFill>
                  <a:srgbClr val="615539"/>
                </a:solidFill>
                <a:latin typeface="Verdana" pitchFamily="34" charset="0"/>
              </a:rPr>
              <a:t>Veritas Vineyard &amp; Winery </a:t>
            </a:r>
            <a:r>
              <a:rPr lang="en-US" sz="1100" b="0" dirty="0">
                <a:solidFill>
                  <a:srgbClr val="615539"/>
                </a:solidFill>
                <a:latin typeface="Verdana" pitchFamily="34" charset="0"/>
              </a:rPr>
              <a:t>(Nelson, VA)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F0F11-D530-E350-A3F6-E872841B3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7"/>
          <a:stretch/>
        </p:blipFill>
        <p:spPr>
          <a:xfrm>
            <a:off x="7329473" y="394616"/>
            <a:ext cx="4671183" cy="3096344"/>
          </a:xfrm>
          <a:prstGeom prst="rect">
            <a:avLst/>
          </a:prstGeom>
          <a:ln w="9525">
            <a:solidFill>
              <a:srgbClr val="C0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0A8E6B-BC70-2C4D-C49D-C2E66E884489}"/>
              </a:ext>
            </a:extLst>
          </p:cNvPr>
          <p:cNvSpPr/>
          <p:nvPr/>
        </p:nvSpPr>
        <p:spPr>
          <a:xfrm>
            <a:off x="7837704" y="30901"/>
            <a:ext cx="35794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solidFill>
                  <a:srgbClr val="615539"/>
                </a:solidFill>
                <a:latin typeface="Verdana" pitchFamily="34" charset="0"/>
              </a:rPr>
              <a:t>Brothers on Farm </a:t>
            </a:r>
            <a:r>
              <a:rPr lang="en-US" sz="1100" b="0" dirty="0">
                <a:solidFill>
                  <a:srgbClr val="615539"/>
                </a:solidFill>
                <a:latin typeface="Verdana" pitchFamily="34" charset="0"/>
              </a:rPr>
              <a:t>(</a:t>
            </a:r>
            <a:r>
              <a:rPr lang="en-US" sz="1100" b="0" dirty="0" err="1">
                <a:solidFill>
                  <a:srgbClr val="615539"/>
                </a:solidFill>
                <a:latin typeface="Verdana" pitchFamily="34" charset="0"/>
              </a:rPr>
              <a:t>Hayersville</a:t>
            </a:r>
            <a:r>
              <a:rPr lang="en-US" sz="1100" b="0" dirty="0">
                <a:solidFill>
                  <a:srgbClr val="615539"/>
                </a:solidFill>
                <a:latin typeface="Verdana" pitchFamily="34" charset="0"/>
              </a:rPr>
              <a:t>, NC)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B715CD-703C-593C-6BAA-B9E374E155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5" t="13734" r="8694" b="12843"/>
          <a:stretch/>
        </p:blipFill>
        <p:spPr>
          <a:xfrm>
            <a:off x="3958176" y="2422560"/>
            <a:ext cx="3043784" cy="3960440"/>
          </a:xfrm>
          <a:prstGeom prst="rect">
            <a:avLst/>
          </a:prstGeom>
          <a:ln w="9525">
            <a:solidFill>
              <a:srgbClr val="C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1CEF16-ACBC-1EE6-E9DE-EBE10E97EE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41"/>
          <a:stretch/>
        </p:blipFill>
        <p:spPr>
          <a:xfrm>
            <a:off x="7329473" y="3688200"/>
            <a:ext cx="4671183" cy="2715700"/>
          </a:xfrm>
          <a:prstGeom prst="rect">
            <a:avLst/>
          </a:prstGeom>
          <a:ln w="9525">
            <a:solidFill>
              <a:srgbClr val="C0000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C657231-0AB4-0172-9204-D846DE988CFF}"/>
              </a:ext>
            </a:extLst>
          </p:cNvPr>
          <p:cNvSpPr/>
          <p:nvPr/>
        </p:nvSpPr>
        <p:spPr>
          <a:xfrm>
            <a:off x="3830264" y="6463128"/>
            <a:ext cx="33023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solidFill>
                  <a:srgbClr val="615539"/>
                </a:solidFill>
                <a:latin typeface="Verdana" pitchFamily="34" charset="0"/>
              </a:rPr>
              <a:t> </a:t>
            </a:r>
            <a:r>
              <a:rPr lang="en-US" sz="1400" dirty="0" err="1">
                <a:solidFill>
                  <a:srgbClr val="615539"/>
                </a:solidFill>
                <a:latin typeface="Verdana" pitchFamily="34" charset="0"/>
              </a:rPr>
              <a:t>Broadslab</a:t>
            </a:r>
            <a:r>
              <a:rPr lang="en-US" sz="1400" dirty="0">
                <a:solidFill>
                  <a:srgbClr val="615539"/>
                </a:solidFill>
                <a:latin typeface="Verdana" pitchFamily="34" charset="0"/>
              </a:rPr>
              <a:t> Distillery </a:t>
            </a:r>
            <a:r>
              <a:rPr lang="en-US" sz="1200" b="0" dirty="0">
                <a:solidFill>
                  <a:srgbClr val="615539"/>
                </a:solidFill>
                <a:latin typeface="Verdana" pitchFamily="34" charset="0"/>
              </a:rPr>
              <a:t>(Benson, NC)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C6611A-945D-7871-602C-36DB3928285D}"/>
              </a:ext>
            </a:extLst>
          </p:cNvPr>
          <p:cNvSpPr/>
          <p:nvPr/>
        </p:nvSpPr>
        <p:spPr>
          <a:xfrm>
            <a:off x="8728371" y="647204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</p:spTree>
    <p:extLst>
      <p:ext uri="{BB962C8B-B14F-4D97-AF65-F5344CB8AC3E}">
        <p14:creationId xmlns:p14="http://schemas.microsoft.com/office/powerpoint/2010/main" val="1870126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 Título"/>
          <p:cNvSpPr txBox="1">
            <a:spLocks/>
          </p:cNvSpPr>
          <p:nvPr/>
        </p:nvSpPr>
        <p:spPr>
          <a:xfrm>
            <a:off x="334798" y="23504"/>
            <a:ext cx="669730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Agritourism Needs Creativity</a:t>
            </a:r>
          </a:p>
        </p:txBody>
      </p:sp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295061" y="860152"/>
            <a:ext cx="6304995" cy="2448272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171450" algn="l">
              <a:buSzPct val="90000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To…</a:t>
            </a:r>
          </a:p>
          <a:p>
            <a:pPr marL="1085850" lvl="1" indent="-457200">
              <a:spcBef>
                <a:spcPts val="600"/>
              </a:spcBef>
              <a:buSzPct val="90000"/>
              <a:buFontTx/>
              <a:buChar char="-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Sell other farm or local products</a:t>
            </a:r>
          </a:p>
          <a:p>
            <a:pPr marL="1085850" lvl="1" indent="-457200">
              <a:spcBef>
                <a:spcPts val="600"/>
              </a:spcBef>
              <a:buSzPct val="90000"/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Educate &amp; recreate visitors</a:t>
            </a:r>
          </a:p>
          <a:p>
            <a:pPr marL="1085850" lvl="1" indent="-457200">
              <a:spcBef>
                <a:spcPts val="600"/>
              </a:spcBef>
              <a:buSzPct val="90000"/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the farm visual appeal (décor)</a:t>
            </a:r>
          </a:p>
          <a:p>
            <a:pPr marL="628650" indent="-457200" algn="l">
              <a:buSzPct val="90000"/>
              <a:buFontTx/>
              <a:buChar char="-"/>
            </a:pPr>
            <a:endParaRPr lang="en-US" sz="2800" b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Education">
            <a:extLst>
              <a:ext uri="{FF2B5EF4-FFF2-40B4-BE49-F238E27FC236}">
                <a16:creationId xmlns:a16="http://schemas.microsoft.com/office/drawing/2014/main" id="{207C55A4-BDDC-17E4-050F-6809AA5C7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r="18038"/>
          <a:stretch/>
        </p:blipFill>
        <p:spPr bwMode="auto">
          <a:xfrm>
            <a:off x="6023992" y="3549577"/>
            <a:ext cx="5904656" cy="3162024"/>
          </a:xfrm>
          <a:prstGeom prst="rect">
            <a:avLst/>
          </a:prstGeom>
          <a:noFill/>
          <a:ln w="63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eavisionscharters.checkfront.com/media/L5-1--1585962558577716.jpg">
            <a:extLst>
              <a:ext uri="{FF2B5EF4-FFF2-40B4-BE49-F238E27FC236}">
                <a16:creationId xmlns:a16="http://schemas.microsoft.com/office/drawing/2014/main" id="{0B1465E0-2B30-0E6B-C763-79873063A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19647" r="44988" b="24643"/>
          <a:stretch/>
        </p:blipFill>
        <p:spPr bwMode="auto">
          <a:xfrm>
            <a:off x="6837143" y="188639"/>
            <a:ext cx="4438891" cy="3119784"/>
          </a:xfrm>
          <a:prstGeom prst="rect">
            <a:avLst/>
          </a:prstGeom>
          <a:noFill/>
          <a:ln w="63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84704A-65F8-268E-00E5-58359878F0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24" t="22301" b="-1"/>
          <a:stretch/>
        </p:blipFill>
        <p:spPr>
          <a:xfrm>
            <a:off x="450300" y="2996952"/>
            <a:ext cx="4925619" cy="338582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F6FBF5-4E51-B899-172F-350CEBB3D322}"/>
              </a:ext>
            </a:extLst>
          </p:cNvPr>
          <p:cNvSpPr/>
          <p:nvPr/>
        </p:nvSpPr>
        <p:spPr>
          <a:xfrm>
            <a:off x="398186" y="6505585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</p:spTree>
    <p:extLst>
      <p:ext uri="{BB962C8B-B14F-4D97-AF65-F5344CB8AC3E}">
        <p14:creationId xmlns:p14="http://schemas.microsoft.com/office/powerpoint/2010/main" val="2048977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 Título"/>
          <p:cNvSpPr txBox="1">
            <a:spLocks/>
          </p:cNvSpPr>
          <p:nvPr/>
        </p:nvSpPr>
        <p:spPr>
          <a:xfrm>
            <a:off x="334798" y="23504"/>
            <a:ext cx="6121242" cy="1461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Agritourism Providers Need to Create &amp; Sell a Story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6FBF5-4E51-B899-172F-350CEBB3D322}"/>
              </a:ext>
            </a:extLst>
          </p:cNvPr>
          <p:cNvSpPr/>
          <p:nvPr/>
        </p:nvSpPr>
        <p:spPr>
          <a:xfrm>
            <a:off x="398186" y="6505585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63162-CF7B-90AA-3FE8-C6AF36301E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0"/>
          <a:stretch/>
        </p:blipFill>
        <p:spPr>
          <a:xfrm>
            <a:off x="6818143" y="0"/>
            <a:ext cx="5373857" cy="68950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1B6387-168E-6C21-D9BC-387CDD05092C}"/>
              </a:ext>
            </a:extLst>
          </p:cNvPr>
          <p:cNvGrpSpPr/>
          <p:nvPr/>
        </p:nvGrpSpPr>
        <p:grpSpPr>
          <a:xfrm>
            <a:off x="415015" y="1630869"/>
            <a:ext cx="5772912" cy="2384985"/>
            <a:chOff x="539112" y="1477574"/>
            <a:chExt cx="5772912" cy="2384985"/>
          </a:xfrm>
        </p:grpSpPr>
        <p:sp>
          <p:nvSpPr>
            <p:cNvPr id="11" name="AutoShape 27">
              <a:extLst>
                <a:ext uri="{FF2B5EF4-FFF2-40B4-BE49-F238E27FC236}">
                  <a16:creationId xmlns:a16="http://schemas.microsoft.com/office/drawing/2014/main" id="{77D1E9EF-560E-6A4D-8D6A-400057A19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416" y="1994636"/>
              <a:ext cx="5472608" cy="1867923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lIns="0" rIns="0" anchor="t" anchorCtr="0"/>
            <a:lstStyle/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Hero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C</a:t>
              </a: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hallenge or obstacle</a:t>
              </a:r>
            </a:p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Action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 with a purpose</a:t>
              </a:r>
            </a:p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Resolutio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n (the end) with a meaning.</a:t>
              </a:r>
              <a:endPara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CCABE4A4-9A48-F197-9A1E-883C61CF7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112" y="1477574"/>
              <a:ext cx="5494053" cy="61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Aft>
                  <a:spcPts val="0"/>
                </a:spcAft>
              </a:pPr>
              <a:r>
                <a:rPr lang="en-US" sz="2400" dirty="0">
                  <a:solidFill>
                    <a:srgbClr val="0070C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It needs a basic plot: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B0464E-9FCE-9C9F-A531-2782339D234B}"/>
              </a:ext>
            </a:extLst>
          </p:cNvPr>
          <p:cNvGrpSpPr/>
          <p:nvPr/>
        </p:nvGrpSpPr>
        <p:grpSpPr>
          <a:xfrm>
            <a:off x="1671331" y="4446500"/>
            <a:ext cx="4096809" cy="1628438"/>
            <a:chOff x="553460" y="4149080"/>
            <a:chExt cx="6190612" cy="1628438"/>
          </a:xfrm>
        </p:grpSpPr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3584BDFA-92E0-67C2-1C86-B8DB1964D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60" y="4149080"/>
              <a:ext cx="5494053" cy="61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Aft>
                  <a:spcPts val="0"/>
                </a:spcAft>
              </a:pPr>
              <a:r>
                <a:rPr lang="en-US" sz="2400" dirty="0">
                  <a:solidFill>
                    <a:srgbClr val="0070C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That is…</a:t>
              </a:r>
            </a:p>
          </p:txBody>
        </p:sp>
        <p:sp>
          <p:nvSpPr>
            <p:cNvPr id="17" name="AutoShape 27">
              <a:extLst>
                <a:ext uri="{FF2B5EF4-FFF2-40B4-BE49-F238E27FC236}">
                  <a16:creationId xmlns:a16="http://schemas.microsoft.com/office/drawing/2014/main" id="{4AB43E16-5E80-6F73-4ADF-66BE65958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416" y="4734385"/>
              <a:ext cx="5904656" cy="1043133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lIns="0" rIns="0" anchor="t" anchorCtr="0"/>
            <a:lstStyle/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S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hort &amp; focused </a:t>
              </a:r>
            </a:p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C</a:t>
              </a: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onsistent. 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755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8F6FBF5-4E51-B899-172F-350CEBB3D322}"/>
              </a:ext>
            </a:extLst>
          </p:cNvPr>
          <p:cNvSpPr/>
          <p:nvPr/>
        </p:nvSpPr>
        <p:spPr>
          <a:xfrm>
            <a:off x="398186" y="6505585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1B6387-168E-6C21-D9BC-387CDD05092C}"/>
              </a:ext>
            </a:extLst>
          </p:cNvPr>
          <p:cNvGrpSpPr/>
          <p:nvPr/>
        </p:nvGrpSpPr>
        <p:grpSpPr>
          <a:xfrm>
            <a:off x="415015" y="1802960"/>
            <a:ext cx="6905121" cy="1484729"/>
            <a:chOff x="539112" y="947365"/>
            <a:chExt cx="6905121" cy="1484729"/>
          </a:xfrm>
        </p:grpSpPr>
        <p:sp>
          <p:nvSpPr>
            <p:cNvPr id="11" name="AutoShape 27">
              <a:extLst>
                <a:ext uri="{FF2B5EF4-FFF2-40B4-BE49-F238E27FC236}">
                  <a16:creationId xmlns:a16="http://schemas.microsoft.com/office/drawing/2014/main" id="{77D1E9EF-560E-6A4D-8D6A-400057A19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416" y="1493285"/>
              <a:ext cx="5472608" cy="938809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lIns="0" rIns="0" anchor="t" anchorCtr="0"/>
            <a:lstStyle/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Having an i</a:t>
              </a: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ndividual identity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Developing unique offerings. </a:t>
              </a:r>
              <a:endPara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CCABE4A4-9A48-F197-9A1E-883C61CF7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112" y="947365"/>
              <a:ext cx="6905121" cy="61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Aft>
                  <a:spcPts val="0"/>
                </a:spcAft>
              </a:pPr>
              <a:r>
                <a:rPr lang="en-US" sz="2200" dirty="0">
                  <a:solidFill>
                    <a:srgbClr val="0070C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1) Similar product providers: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B0464E-9FCE-9C9F-A531-2782339D234B}"/>
              </a:ext>
            </a:extLst>
          </p:cNvPr>
          <p:cNvGrpSpPr/>
          <p:nvPr/>
        </p:nvGrpSpPr>
        <p:grpSpPr>
          <a:xfrm>
            <a:off x="415015" y="3833609"/>
            <a:ext cx="4744881" cy="2547719"/>
            <a:chOff x="553458" y="4149080"/>
            <a:chExt cx="7304143" cy="2547719"/>
          </a:xfrm>
        </p:grpSpPr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3584BDFA-92E0-67C2-1C86-B8DB1964D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58" y="4149080"/>
              <a:ext cx="7304143" cy="61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Aft>
                  <a:spcPts val="0"/>
                </a:spcAft>
              </a:pPr>
              <a:r>
                <a:rPr lang="en-US" sz="2200" dirty="0">
                  <a:solidFill>
                    <a:srgbClr val="0070C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2) Different product providers:</a:t>
              </a:r>
            </a:p>
          </p:txBody>
        </p:sp>
        <p:sp>
          <p:nvSpPr>
            <p:cNvPr id="17" name="AutoShape 27">
              <a:extLst>
                <a:ext uri="{FF2B5EF4-FFF2-40B4-BE49-F238E27FC236}">
                  <a16:creationId xmlns:a16="http://schemas.microsoft.com/office/drawing/2014/main" id="{4AB43E16-5E80-6F73-4ADF-66BE65958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673" y="4679702"/>
              <a:ext cx="5904656" cy="2017097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lIns="0" rIns="0" anchor="t" anchorCtr="0"/>
            <a:lstStyle/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Having c</a:t>
              </a: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omplementary offerings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  <a:p>
              <a:pPr marL="514350" indent="-342900" algn="l">
                <a:lnSpc>
                  <a:spcPct val="120000"/>
                </a:lnSpc>
                <a:buSzPct val="90000"/>
                <a:buFontTx/>
                <a:buChar char="-"/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Identifying a shared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 theme</a:t>
              </a: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Verdana" panose="020B0604030504040204" pitchFamily="34" charset="0"/>
                  <a:cs typeface="Calibri" panose="020F0502020204030204" pitchFamily="34" charset="0"/>
                </a:rPr>
                <a:t>. 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1 Título">
            <a:extLst>
              <a:ext uri="{FF2B5EF4-FFF2-40B4-BE49-F238E27FC236}">
                <a16:creationId xmlns:a16="http://schemas.microsoft.com/office/drawing/2014/main" id="{66BA6062-BBF7-CDC5-AC63-18DF58B4C4A9}"/>
              </a:ext>
            </a:extLst>
          </p:cNvPr>
          <p:cNvSpPr txBox="1">
            <a:spLocks/>
          </p:cNvSpPr>
          <p:nvPr/>
        </p:nvSpPr>
        <p:spPr>
          <a:xfrm>
            <a:off x="334798" y="23504"/>
            <a:ext cx="7633410" cy="1461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Agritourism Providers Need to </a:t>
            </a:r>
          </a:p>
          <a:p>
            <a:pPr algn="l">
              <a:lnSpc>
                <a:spcPct val="110000"/>
              </a:lnSpc>
            </a:pPr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Shift from Competition to Coopetition</a:t>
            </a:r>
          </a:p>
        </p:txBody>
      </p:sp>
      <p:pic>
        <p:nvPicPr>
          <p:cNvPr id="10" name="Picture 9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21468B19-BC6E-7DE8-E8B9-8E1D6718AF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22700" r="3831" b="19365"/>
          <a:stretch/>
        </p:blipFill>
        <p:spPr>
          <a:xfrm>
            <a:off x="5104234" y="3501007"/>
            <a:ext cx="7087766" cy="3384377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01427C-319C-B5E1-C75C-F4E417D340E0}"/>
              </a:ext>
            </a:extLst>
          </p:cNvPr>
          <p:cNvGrpSpPr/>
          <p:nvPr/>
        </p:nvGrpSpPr>
        <p:grpSpPr>
          <a:xfrm>
            <a:off x="9120336" y="620688"/>
            <a:ext cx="1872209" cy="2065376"/>
            <a:chOff x="10056440" y="404664"/>
            <a:chExt cx="1872209" cy="2065376"/>
          </a:xfrm>
        </p:grpSpPr>
        <p:sp>
          <p:nvSpPr>
            <p:cNvPr id="2" name="Rectangle 59">
              <a:extLst>
                <a:ext uri="{FF2B5EF4-FFF2-40B4-BE49-F238E27FC236}">
                  <a16:creationId xmlns:a16="http://schemas.microsoft.com/office/drawing/2014/main" id="{896BC2A3-9750-E52C-2804-4FF60F4F2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6440" y="1852112"/>
              <a:ext cx="1872209" cy="617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Aft>
                  <a:spcPts val="0"/>
                </a:spcAft>
              </a:pPr>
              <a:r>
                <a:rPr lang="en-US" cap="small" dirty="0">
                  <a:solidFill>
                    <a:srgbClr val="AB91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Times New Roman" pitchFamily="18" charset="0"/>
                </a:rPr>
                <a:t>Strategic Partnerships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C43231-347A-C8BB-ADD8-B18E6215E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91" r="8350"/>
            <a:stretch/>
          </p:blipFill>
          <p:spPr>
            <a:xfrm>
              <a:off x="10198323" y="404664"/>
              <a:ext cx="1533199" cy="1386398"/>
            </a:xfrm>
            <a:prstGeom prst="ellipse">
              <a:avLst/>
            </a:prstGeom>
            <a:ln w="9525" cap="rnd">
              <a:solidFill>
                <a:srgbClr val="C000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8131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b="9635"/>
          <a:stretch/>
        </p:blipFill>
        <p:spPr>
          <a:xfrm>
            <a:off x="5959364" y="1137498"/>
            <a:ext cx="1356317" cy="10032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36160" y="1310897"/>
            <a:ext cx="4320480" cy="493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 is my key learning?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76543" y="4509120"/>
            <a:ext cx="5472608" cy="98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10000"/>
              </a:lnSpc>
              <a:buAutoNum type="arabicPeriod" startAt="2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share our learnings!</a:t>
            </a:r>
          </a:p>
          <a:p>
            <a:pPr marL="796925" indent="-398463" fontAlgn="base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minutes (17:50 – 18:10)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76544" y="2420888"/>
            <a:ext cx="5472608" cy="1835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20000"/>
              </a:lnSpc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individually (17:40 – 17:50). </a:t>
            </a:r>
          </a:p>
          <a:p>
            <a:pPr marL="800100" lvl="1" indent="-342900" fontAlgn="base">
              <a:lnSpc>
                <a:spcPct val="120000"/>
              </a:lnSpc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[10 min] &gt; Think about what is the main take away you will use in your ag business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CBE22-CB70-338C-EBEA-C4A9F8380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" y="0"/>
            <a:ext cx="5173955" cy="6898607"/>
          </a:xfrm>
          <a:prstGeom prst="rect">
            <a:avLst/>
          </a:prstGeom>
          <a:ln>
            <a:noFill/>
          </a:ln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8259283F-A71C-FF7F-C65D-3AACEE795490}"/>
              </a:ext>
            </a:extLst>
          </p:cNvPr>
          <p:cNvSpPr txBox="1">
            <a:spLocks/>
          </p:cNvSpPr>
          <p:nvPr/>
        </p:nvSpPr>
        <p:spPr>
          <a:xfrm>
            <a:off x="5519937" y="219270"/>
            <a:ext cx="663394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Wrapping 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B742D-D6FC-0BF2-4B07-5F633CCCBF01}"/>
              </a:ext>
            </a:extLst>
          </p:cNvPr>
          <p:cNvSpPr/>
          <p:nvPr/>
        </p:nvSpPr>
        <p:spPr>
          <a:xfrm>
            <a:off x="8728371" y="647204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</p:spTree>
    <p:extLst>
      <p:ext uri="{BB962C8B-B14F-4D97-AF65-F5344CB8AC3E}">
        <p14:creationId xmlns:p14="http://schemas.microsoft.com/office/powerpoint/2010/main" val="383424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9"/>
          <p:cNvSpPr>
            <a:spLocks noChangeArrowheads="1"/>
          </p:cNvSpPr>
          <p:nvPr/>
        </p:nvSpPr>
        <p:spPr bwMode="auto">
          <a:xfrm>
            <a:off x="196130" y="4722711"/>
            <a:ext cx="4232959" cy="52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en-US" sz="2000" dirty="0">
                <a:latin typeface="Century Gothic" panose="020B0502020202020204" pitchFamily="34" charset="0"/>
                <a:cs typeface="Times New Roman" pitchFamily="18" charset="0"/>
              </a:rPr>
              <a:t>carla_Barbieri@ncsu.edu</a:t>
            </a:r>
          </a:p>
        </p:txBody>
      </p:sp>
      <p:sp>
        <p:nvSpPr>
          <p:cNvPr id="15" name="Rectangle 59"/>
          <p:cNvSpPr>
            <a:spLocks noChangeArrowheads="1"/>
          </p:cNvSpPr>
          <p:nvPr/>
        </p:nvSpPr>
        <p:spPr bwMode="auto">
          <a:xfrm>
            <a:off x="529430" y="4221088"/>
            <a:ext cx="3566357" cy="57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latin typeface="Century Gothic" panose="020B0502020202020204" pitchFamily="34" charset="0"/>
                <a:cs typeface="Times New Roman" pitchFamily="18" charset="0"/>
              </a:rPr>
              <a:t>Carla Barbieri, </a:t>
            </a:r>
            <a:r>
              <a:rPr lang="en-US" b="0" dirty="0">
                <a:latin typeface="Century Gothic" panose="020B0502020202020204" pitchFamily="34" charset="0"/>
                <a:cs typeface="Times New Roman" pitchFamily="18" charset="0"/>
              </a:rPr>
              <a:t>PhD</a:t>
            </a:r>
            <a:endParaRPr lang="en-US" sz="1400" b="0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335361" y="5616664"/>
            <a:ext cx="396044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en-US" sz="1600" i="1" dirty="0">
                <a:solidFill>
                  <a:srgbClr val="CC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Agritourism &amp; Societal Well-being Lab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College of Natural Resources </a:t>
            </a:r>
            <a:endParaRPr lang="en-US" sz="1400" b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5025" y="2032248"/>
            <a:ext cx="10819567" cy="1828800"/>
            <a:chOff x="604454" y="1947209"/>
            <a:chExt cx="10819567" cy="1828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" t="28704" r="19174" b="14276"/>
            <a:stretch/>
          </p:blipFill>
          <p:spPr>
            <a:xfrm>
              <a:off x="8183661" y="1947209"/>
              <a:ext cx="3240360" cy="18288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  <p:pic>
          <p:nvPicPr>
            <p:cNvPr id="19" name="Picture 56" descr="C:\Documents and Settings\clg8w4\Local Settings\Temporary Internet Files\Content.IE5\HTZBDDY0\MP900262808[1].jpg"/>
            <p:cNvPicPr>
              <a:picLocks noChangeAspect="1"/>
            </p:cNvPicPr>
            <p:nvPr/>
          </p:nvPicPr>
          <p:blipFill>
            <a:blip r:embed="rId4" cstate="print"/>
            <a:srcRect l="22864" t="40723" b="26632"/>
            <a:stretch>
              <a:fillRect/>
            </a:stretch>
          </p:blipFill>
          <p:spPr bwMode="auto">
            <a:xfrm>
              <a:off x="4563106" y="1947209"/>
              <a:ext cx="2922914" cy="1828800"/>
            </a:xfrm>
            <a:prstGeom prst="rect">
              <a:avLst/>
            </a:prstGeom>
            <a:solidFill>
              <a:srgbClr val="972603"/>
            </a:solidFill>
            <a:ln w="12700" cmpd="sng">
              <a:solidFill>
                <a:srgbClr val="C00000"/>
              </a:solidFill>
              <a:miter lim="800000"/>
              <a:headEnd/>
              <a:tailEnd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38" t="14516" b="45277"/>
            <a:stretch/>
          </p:blipFill>
          <p:spPr>
            <a:xfrm>
              <a:off x="604454" y="1947209"/>
              <a:ext cx="3241502" cy="182880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</p:grpSp>
      <p:sp>
        <p:nvSpPr>
          <p:cNvPr id="16" name="Rectangle 59"/>
          <p:cNvSpPr>
            <a:spLocks noChangeArrowheads="1"/>
          </p:cNvSpPr>
          <p:nvPr/>
        </p:nvSpPr>
        <p:spPr bwMode="auto">
          <a:xfrm>
            <a:off x="7695689" y="4722711"/>
            <a:ext cx="4232959" cy="52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en-US" sz="2000" dirty="0">
                <a:latin typeface="Century Gothic" panose="020B0502020202020204" pitchFamily="34" charset="0"/>
                <a:cs typeface="Times New Roman" pitchFamily="18" charset="0"/>
              </a:rPr>
              <a:t>jose_Cisneros@ncsu.edu</a:t>
            </a:r>
          </a:p>
        </p:txBody>
      </p:sp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8028989" y="4221088"/>
            <a:ext cx="3566357" cy="57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latin typeface="Century Gothic" panose="020B0502020202020204" pitchFamily="34" charset="0"/>
                <a:cs typeface="Times New Roman" pitchFamily="18" charset="0"/>
              </a:rPr>
              <a:t>Jose Cisneros</a:t>
            </a:r>
            <a:endParaRPr lang="en-US" sz="1400" b="0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8" name="Rectangle 59"/>
          <p:cNvSpPr>
            <a:spLocks noChangeArrowheads="1"/>
          </p:cNvSpPr>
          <p:nvPr/>
        </p:nvSpPr>
        <p:spPr bwMode="auto">
          <a:xfrm>
            <a:off x="7834920" y="5616664"/>
            <a:ext cx="396044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en-US" sz="1600" i="1" dirty="0">
                <a:solidFill>
                  <a:srgbClr val="CC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CALS International Program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College of Agriculture and Life Sciences</a:t>
            </a:r>
            <a:endParaRPr lang="en-US" sz="1400" b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59"/>
          <p:cNvSpPr>
            <a:spLocks noChangeArrowheads="1"/>
          </p:cNvSpPr>
          <p:nvPr/>
        </p:nvSpPr>
        <p:spPr bwMode="auto">
          <a:xfrm>
            <a:off x="4205537" y="6131203"/>
            <a:ext cx="3793241" cy="72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 Entrepreneurship Workshop</a:t>
            </a:r>
          </a:p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April 25, 2023</a:t>
            </a:r>
          </a:p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Mostar, Bosnia and Herzegovina 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0"/>
          <a:stretch/>
        </p:blipFill>
        <p:spPr bwMode="auto">
          <a:xfrm>
            <a:off x="5442105" y="5320242"/>
            <a:ext cx="131097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1 Título"/>
          <p:cNvSpPr txBox="1">
            <a:spLocks/>
          </p:cNvSpPr>
          <p:nvPr/>
        </p:nvSpPr>
        <p:spPr>
          <a:xfrm>
            <a:off x="1639589" y="570059"/>
            <a:ext cx="87710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600" cap="small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  <a:endParaRPr lang="es-PE" sz="3200" cap="small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39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967040" y="6263734"/>
            <a:ext cx="29523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latin typeface="Verdana" pitchFamily="34" charset="0"/>
              </a:rPr>
              <a:t>(Gil Arroyo, Barbieri &amp; Rich, 2013)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97159" y="2728376"/>
            <a:ext cx="7427033" cy="778556"/>
            <a:chOff x="167626" y="2210478"/>
            <a:chExt cx="7427033" cy="778556"/>
          </a:xfrm>
        </p:grpSpPr>
        <p:sp>
          <p:nvSpPr>
            <p:cNvPr id="53" name="Text Box 19"/>
            <p:cNvSpPr txBox="1">
              <a:spLocks noChangeArrowheads="1"/>
            </p:cNvSpPr>
            <p:nvPr/>
          </p:nvSpPr>
          <p:spPr bwMode="auto">
            <a:xfrm>
              <a:off x="167626" y="2210478"/>
              <a:ext cx="1512168" cy="4842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algn="l">
                <a:lnSpc>
                  <a:spcPct val="125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en-US" sz="22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Setting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549425" y="2281148"/>
              <a:ext cx="6045234" cy="707886"/>
              <a:chOff x="1646013" y="2414498"/>
              <a:chExt cx="6045234" cy="707886"/>
            </a:xfrm>
          </p:grpSpPr>
          <p:cxnSp>
            <p:nvCxnSpPr>
              <p:cNvPr id="61" name="Straight Connector 60"/>
              <p:cNvCxnSpPr/>
              <p:nvPr/>
            </p:nvCxnSpPr>
            <p:spPr bwMode="auto">
              <a:xfrm flipH="1">
                <a:off x="1646013" y="2631456"/>
                <a:ext cx="914400" cy="56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6" name="Text Box 19"/>
              <p:cNvSpPr txBox="1">
                <a:spLocks noChangeArrowheads="1"/>
              </p:cNvSpPr>
              <p:nvPr/>
            </p:nvSpPr>
            <p:spPr bwMode="auto">
              <a:xfrm>
                <a:off x="2434663" y="2414498"/>
                <a:ext cx="5256584" cy="70788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 algn="l">
                  <a:spcBef>
                    <a:spcPts val="600"/>
                  </a:spcBef>
                  <a:buClr>
                    <a:srgbClr val="C00000"/>
                  </a:buClr>
                  <a:buSzPct val="90000"/>
                  <a:buFont typeface="Wingdings" panose="05000000000000000000" pitchFamily="2" charset="2"/>
                  <a:buChar char="v"/>
                </a:pPr>
                <a:r>
                  <a:rPr lang="en-US" sz="2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Working ag setting </a:t>
                </a:r>
                <a:r>
                  <a:rPr lang="en-US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(e.g., aquaculture, managed forests, nurseries)</a:t>
                </a:r>
              </a:p>
            </p:txBody>
          </p:sp>
        </p:grpSp>
      </p:grpSp>
      <p:sp>
        <p:nvSpPr>
          <p:cNvPr id="76" name="Rectangle 75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7369" y="3539920"/>
            <a:ext cx="5140275" cy="888407"/>
            <a:chOff x="407369" y="3694699"/>
            <a:chExt cx="5140275" cy="888407"/>
          </a:xfrm>
        </p:grpSpPr>
        <p:sp>
          <p:nvSpPr>
            <p:cNvPr id="93" name="Text Box 19"/>
            <p:cNvSpPr txBox="1">
              <a:spLocks noChangeArrowheads="1"/>
            </p:cNvSpPr>
            <p:nvPr/>
          </p:nvSpPr>
          <p:spPr bwMode="auto">
            <a:xfrm>
              <a:off x="407369" y="3911552"/>
              <a:ext cx="1410940" cy="4842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5000"/>
                </a:lnSpc>
                <a:spcBef>
                  <a:spcPts val="600"/>
                </a:spcBef>
              </a:pPr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2. Cost</a:t>
              </a:r>
              <a:endParaRPr lang="en-US" sz="2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1520672" y="3954137"/>
              <a:ext cx="1181716" cy="438141"/>
              <a:chOff x="1374450" y="2133600"/>
              <a:chExt cx="1181716" cy="838200"/>
            </a:xfrm>
          </p:grpSpPr>
          <p:cxnSp>
            <p:nvCxnSpPr>
              <p:cNvPr id="98" name="Straight Connector 97"/>
              <p:cNvCxnSpPr/>
              <p:nvPr/>
            </p:nvCxnSpPr>
            <p:spPr bwMode="auto">
              <a:xfrm>
                <a:off x="2286000" y="2133600"/>
                <a:ext cx="0" cy="83820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9" name="Straight Connector 98"/>
              <p:cNvCxnSpPr/>
              <p:nvPr/>
            </p:nvCxnSpPr>
            <p:spPr bwMode="auto">
              <a:xfrm flipH="1">
                <a:off x="2275908" y="2146069"/>
                <a:ext cx="27432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 flipH="1">
                <a:off x="2281846" y="2948193"/>
                <a:ext cx="27432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Connector 100"/>
              <p:cNvCxnSpPr/>
              <p:nvPr/>
            </p:nvCxnSpPr>
            <p:spPr bwMode="auto">
              <a:xfrm flipH="1">
                <a:off x="1374450" y="2578924"/>
                <a:ext cx="9144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6" name="Text Box 19"/>
            <p:cNvSpPr txBox="1">
              <a:spLocks noChangeArrowheads="1"/>
            </p:cNvSpPr>
            <p:nvPr/>
          </p:nvSpPr>
          <p:spPr bwMode="auto">
            <a:xfrm>
              <a:off x="2581622" y="3694699"/>
              <a:ext cx="2966022" cy="4842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 algn="l">
                <a:lnSpc>
                  <a:spcPct val="125000"/>
                </a:lnSpc>
                <a:spcBef>
                  <a:spcPts val="600"/>
                </a:spcBef>
                <a:buClr>
                  <a:srgbClr val="C00000"/>
                </a:buClr>
                <a:buSzPct val="90000"/>
                <a:buFont typeface="Wingdings" panose="05000000000000000000" pitchFamily="2" charset="2"/>
                <a:buChar char="v"/>
              </a:pPr>
              <a:r>
                <a:rPr lang="en-US" sz="22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Paid </a:t>
              </a:r>
              <a:r>
                <a:rPr lang="en-US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(e.g., activity fees)</a:t>
              </a:r>
            </a:p>
          </p:txBody>
        </p:sp>
        <p:sp>
          <p:nvSpPr>
            <p:cNvPr id="97" name="Text Box 19"/>
            <p:cNvSpPr txBox="1">
              <a:spLocks noChangeArrowheads="1"/>
            </p:cNvSpPr>
            <p:nvPr/>
          </p:nvSpPr>
          <p:spPr bwMode="auto">
            <a:xfrm>
              <a:off x="2576844" y="4098871"/>
              <a:ext cx="2970800" cy="48423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 algn="l">
                <a:lnSpc>
                  <a:spcPct val="125000"/>
                </a:lnSpc>
                <a:spcBef>
                  <a:spcPts val="600"/>
                </a:spcBef>
                <a:buClr>
                  <a:srgbClr val="C00000"/>
                </a:buClr>
                <a:buSzPct val="90000"/>
                <a:buFont typeface="Wingdings" panose="05000000000000000000" pitchFamily="2" charset="2"/>
                <a:buChar char="v"/>
              </a:pPr>
              <a:r>
                <a:rPr lang="en-US" sz="22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Free</a:t>
              </a:r>
              <a:endPara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7158" y="4487010"/>
            <a:ext cx="6391575" cy="2247773"/>
            <a:chOff x="397158" y="4487010"/>
            <a:chExt cx="6391575" cy="2247773"/>
          </a:xfrm>
        </p:grpSpPr>
        <p:grpSp>
          <p:nvGrpSpPr>
            <p:cNvPr id="20" name="Group 19"/>
            <p:cNvGrpSpPr/>
            <p:nvPr/>
          </p:nvGrpSpPr>
          <p:grpSpPr>
            <a:xfrm>
              <a:off x="397158" y="4487010"/>
              <a:ext cx="6391575" cy="851142"/>
              <a:chOff x="405399" y="3091973"/>
              <a:chExt cx="6391575" cy="851142"/>
            </a:xfrm>
          </p:grpSpPr>
          <p:sp>
            <p:nvSpPr>
              <p:cNvPr id="43" name="Text Box 19"/>
              <p:cNvSpPr txBox="1">
                <a:spLocks noChangeArrowheads="1"/>
              </p:cNvSpPr>
              <p:nvPr/>
            </p:nvSpPr>
            <p:spPr bwMode="auto">
              <a:xfrm>
                <a:off x="405399" y="3276571"/>
                <a:ext cx="2093028" cy="48423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5000"/>
                  </a:lnSpc>
                  <a:spcBef>
                    <a:spcPts val="600"/>
                  </a:spcBef>
                </a:pPr>
                <a:r>
                  <a:rPr lang="en-US" sz="2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3. Experience</a:t>
                </a:r>
                <a:endParaRPr 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2121489" y="3091973"/>
                <a:ext cx="4675485" cy="851142"/>
                <a:chOff x="2104503" y="3244373"/>
                <a:chExt cx="4675485" cy="851142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2104503" y="3505200"/>
                  <a:ext cx="604063" cy="372411"/>
                  <a:chOff x="1952103" y="2133600"/>
                  <a:chExt cx="604063" cy="372411"/>
                </a:xfrm>
              </p:grpSpPr>
              <p:cxnSp>
                <p:nvCxnSpPr>
                  <p:cNvPr id="49" name="Straight Connector 48"/>
                  <p:cNvCxnSpPr/>
                  <p:nvPr/>
                </p:nvCxnSpPr>
                <p:spPr bwMode="auto">
                  <a:xfrm>
                    <a:off x="2286000" y="2133600"/>
                    <a:ext cx="0" cy="36576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0" name="Straight Connector 49"/>
                  <p:cNvCxnSpPr/>
                  <p:nvPr/>
                </p:nvCxnSpPr>
                <p:spPr bwMode="auto">
                  <a:xfrm flipH="1">
                    <a:off x="2275908" y="2138585"/>
                    <a:ext cx="27432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1" name="Straight Connector 50"/>
                  <p:cNvCxnSpPr/>
                  <p:nvPr/>
                </p:nvCxnSpPr>
                <p:spPr bwMode="auto">
                  <a:xfrm flipH="1">
                    <a:off x="2281846" y="2506011"/>
                    <a:ext cx="27432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2" name="Straight Connector 51"/>
                  <p:cNvCxnSpPr/>
                  <p:nvPr/>
                </p:nvCxnSpPr>
                <p:spPr bwMode="auto">
                  <a:xfrm flipH="1">
                    <a:off x="1952103" y="2349322"/>
                    <a:ext cx="32918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4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575455" y="3611280"/>
                  <a:ext cx="4126943" cy="484235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342900" indent="-342900" algn="l">
                    <a:lnSpc>
                      <a:spcPct val="125000"/>
                    </a:lnSpc>
                    <a:spcBef>
                      <a:spcPts val="600"/>
                    </a:spcBef>
                    <a:buClr>
                      <a:srgbClr val="C00000"/>
                    </a:buClr>
                    <a:buSzPct val="90000"/>
                    <a:buFont typeface="Wingdings" panose="05000000000000000000" pitchFamily="2" charset="2"/>
                    <a:buChar char="v"/>
                  </a:pPr>
                  <a:r>
                    <a:rPr lang="en-US" sz="2200" b="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Indirect </a:t>
                  </a:r>
                  <a:r>
                    <a:rPr lang="en-US" b="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(e.g., eat farm products)</a:t>
                  </a:r>
                </a:p>
              </p:txBody>
            </p:sp>
            <p:sp>
              <p:nvSpPr>
                <p:cNvPr id="4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573575" y="3244373"/>
                  <a:ext cx="4206413" cy="484235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342900" indent="-342900" algn="l">
                    <a:lnSpc>
                      <a:spcPct val="125000"/>
                    </a:lnSpc>
                    <a:spcBef>
                      <a:spcPts val="600"/>
                    </a:spcBef>
                    <a:buClr>
                      <a:srgbClr val="C00000"/>
                    </a:buClr>
                    <a:buSzPct val="90000"/>
                    <a:buFont typeface="Wingdings" panose="05000000000000000000" pitchFamily="2" charset="2"/>
                    <a:buChar char="v"/>
                  </a:pPr>
                  <a:r>
                    <a:rPr lang="en-US" sz="2200" b="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Direct </a:t>
                  </a:r>
                  <a:r>
                    <a:rPr lang="en-US" b="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(e.g., milk a cow)</a:t>
                  </a:r>
                </a:p>
              </p:txBody>
            </p:sp>
          </p:grpSp>
        </p:grpSp>
        <p:grpSp>
          <p:nvGrpSpPr>
            <p:cNvPr id="5" name="Group 4"/>
            <p:cNvGrpSpPr/>
            <p:nvPr/>
          </p:nvGrpSpPr>
          <p:grpSpPr>
            <a:xfrm>
              <a:off x="406807" y="5424446"/>
              <a:ext cx="5914453" cy="1310337"/>
              <a:chOff x="406807" y="5350558"/>
              <a:chExt cx="5914453" cy="1310337"/>
            </a:xfrm>
          </p:grpSpPr>
          <p:sp>
            <p:nvSpPr>
              <p:cNvPr id="25" name="Text Box 19"/>
              <p:cNvSpPr txBox="1">
                <a:spLocks noChangeArrowheads="1"/>
              </p:cNvSpPr>
              <p:nvPr/>
            </p:nvSpPr>
            <p:spPr bwMode="auto">
              <a:xfrm>
                <a:off x="406807" y="5742492"/>
                <a:ext cx="1678232" cy="48423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285750" indent="-285750" algn="l">
                  <a:lnSpc>
                    <a:spcPct val="125000"/>
                  </a:lnSpc>
                  <a:spcBef>
                    <a:spcPts val="600"/>
                  </a:spcBef>
                  <a:buFont typeface="+mj-lt"/>
                  <a:buAutoNum type="arabicPeriod" startAt="4"/>
                </a:pPr>
                <a:r>
                  <a:rPr lang="en-US" sz="2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Purpose</a:t>
                </a: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775520" y="5598606"/>
                <a:ext cx="936104" cy="850392"/>
                <a:chOff x="1775520" y="5598606"/>
                <a:chExt cx="936104" cy="850392"/>
              </a:xfrm>
            </p:grpSpPr>
            <p:cxnSp>
              <p:nvCxnSpPr>
                <p:cNvPr id="30" name="Straight Connector 29"/>
                <p:cNvCxnSpPr/>
                <p:nvPr/>
              </p:nvCxnSpPr>
              <p:spPr bwMode="auto">
                <a:xfrm>
                  <a:off x="2441458" y="5598606"/>
                  <a:ext cx="0" cy="850392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/>
                <p:cNvCxnSpPr/>
                <p:nvPr/>
              </p:nvCxnSpPr>
              <p:spPr bwMode="auto">
                <a:xfrm flipH="1">
                  <a:off x="2431366" y="5610848"/>
                  <a:ext cx="274320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Straight Connector 31"/>
                <p:cNvCxnSpPr/>
                <p:nvPr/>
              </p:nvCxnSpPr>
              <p:spPr bwMode="auto">
                <a:xfrm flipH="1">
                  <a:off x="2437304" y="6434208"/>
                  <a:ext cx="274320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Connector 32"/>
                <p:cNvCxnSpPr/>
                <p:nvPr/>
              </p:nvCxnSpPr>
              <p:spPr bwMode="auto">
                <a:xfrm flipH="1">
                  <a:off x="1775520" y="6045069"/>
                  <a:ext cx="914400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8" name="Text Box 19"/>
              <p:cNvSpPr txBox="1">
                <a:spLocks noChangeArrowheads="1"/>
              </p:cNvSpPr>
              <p:nvPr/>
            </p:nvSpPr>
            <p:spPr bwMode="auto">
              <a:xfrm>
                <a:off x="2586080" y="5772488"/>
                <a:ext cx="2966022" cy="48423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 algn="l">
                  <a:lnSpc>
                    <a:spcPct val="125000"/>
                  </a:lnSpc>
                  <a:spcBef>
                    <a:spcPts val="600"/>
                  </a:spcBef>
                  <a:buClr>
                    <a:srgbClr val="C00000"/>
                  </a:buClr>
                  <a:buSzPct val="90000"/>
                  <a:buFont typeface="Wingdings" panose="05000000000000000000" pitchFamily="2" charset="2"/>
                  <a:buChar char="v"/>
                </a:pPr>
                <a:r>
                  <a:rPr lang="en-US" sz="2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Recreation </a:t>
                </a:r>
                <a:r>
                  <a:rPr lang="en-US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(e.g., rides)</a:t>
                </a:r>
              </a:p>
            </p:txBody>
          </p:sp>
          <p:sp>
            <p:nvSpPr>
              <p:cNvPr id="29" name="Text Box 19"/>
              <p:cNvSpPr txBox="1">
                <a:spLocks noChangeArrowheads="1"/>
              </p:cNvSpPr>
              <p:nvPr/>
            </p:nvSpPr>
            <p:spPr bwMode="auto">
              <a:xfrm>
                <a:off x="2604405" y="6176660"/>
                <a:ext cx="3716855" cy="48423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 algn="l">
                  <a:lnSpc>
                    <a:spcPct val="125000"/>
                  </a:lnSpc>
                  <a:spcBef>
                    <a:spcPts val="600"/>
                  </a:spcBef>
                  <a:buClr>
                    <a:srgbClr val="C00000"/>
                  </a:buClr>
                  <a:buSzPct val="90000"/>
                  <a:buFont typeface="Wingdings" panose="05000000000000000000" pitchFamily="2" charset="2"/>
                  <a:buChar char="v"/>
                </a:pPr>
                <a:r>
                  <a:rPr lang="en-US" sz="2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Education </a:t>
                </a:r>
                <a:r>
                  <a:rPr lang="en-US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(e.g., workshops)</a:t>
                </a:r>
              </a:p>
            </p:txBody>
          </p:sp>
          <p:sp>
            <p:nvSpPr>
              <p:cNvPr id="79" name="Text Box 19"/>
              <p:cNvSpPr txBox="1">
                <a:spLocks noChangeArrowheads="1"/>
              </p:cNvSpPr>
              <p:nvPr/>
            </p:nvSpPr>
            <p:spPr bwMode="auto">
              <a:xfrm>
                <a:off x="2581622" y="5350558"/>
                <a:ext cx="3739638" cy="48423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 algn="l">
                  <a:lnSpc>
                    <a:spcPct val="125000"/>
                  </a:lnSpc>
                  <a:spcBef>
                    <a:spcPts val="600"/>
                  </a:spcBef>
                  <a:buClr>
                    <a:srgbClr val="C00000"/>
                  </a:buClr>
                  <a:buSzPct val="90000"/>
                  <a:buFont typeface="Wingdings" panose="05000000000000000000" pitchFamily="2" charset="2"/>
                  <a:buChar char="v"/>
                </a:pPr>
                <a:r>
                  <a:rPr lang="en-US" sz="22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Leisure </a:t>
                </a:r>
                <a:r>
                  <a:rPr lang="en-US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(e.g., </a:t>
                </a: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orchard tours</a:t>
                </a:r>
                <a:r>
                  <a:rPr lang="en-US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)</a:t>
                </a:r>
              </a:p>
            </p:txBody>
          </p:sp>
        </p:grpSp>
      </p:grpSp>
      <p:sp>
        <p:nvSpPr>
          <p:cNvPr id="46" name="1 Título"/>
          <p:cNvSpPr txBox="1">
            <a:spLocks/>
          </p:cNvSpPr>
          <p:nvPr/>
        </p:nvSpPr>
        <p:spPr>
          <a:xfrm>
            <a:off x="406806" y="0"/>
            <a:ext cx="1131969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Recalling – What is Agritourism?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327" r="4198" b="369"/>
          <a:stretch/>
        </p:blipFill>
        <p:spPr>
          <a:xfrm rot="327820">
            <a:off x="7783317" y="2893854"/>
            <a:ext cx="4029530" cy="3037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AutoShape 205"/>
          <p:cNvSpPr>
            <a:spLocks noChangeArrowheads="1"/>
          </p:cNvSpPr>
          <p:nvPr/>
        </p:nvSpPr>
        <p:spPr bwMode="auto">
          <a:xfrm>
            <a:off x="1045919" y="1194979"/>
            <a:ext cx="10133465" cy="1212640"/>
          </a:xfrm>
          <a:prstGeom prst="rect">
            <a:avLst/>
          </a:prstGeom>
          <a:noFill/>
          <a:ln w="28575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carried out in </a:t>
            </a:r>
            <a:r>
              <a:rPr lang="en-US" sz="2800" b="0" u="sng" dirty="0">
                <a:solidFill>
                  <a:srgbClr val="0070C0"/>
                </a:solidFill>
                <a:latin typeface="+mj-lt"/>
              </a:rPr>
              <a:t>working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farms or other agricultural settings for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u="sng" dirty="0">
                <a:solidFill>
                  <a:srgbClr val="197EC6"/>
                </a:solidFill>
                <a:latin typeface="+mj-lt"/>
              </a:rPr>
              <a:t>leisure</a:t>
            </a:r>
            <a:r>
              <a:rPr lang="en-US" sz="2800" b="0" dirty="0">
                <a:latin typeface="+mj-lt"/>
              </a:rPr>
              <a:t>, </a:t>
            </a:r>
            <a:r>
              <a:rPr lang="en-US" sz="2800" b="0" u="sng" dirty="0">
                <a:solidFill>
                  <a:srgbClr val="0070C0"/>
                </a:solidFill>
                <a:latin typeface="+mj-lt"/>
              </a:rPr>
              <a:t>recreation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or</a:t>
            </a:r>
            <a:r>
              <a:rPr lang="en-US" sz="2800" b="0" dirty="0">
                <a:latin typeface="+mj-lt"/>
              </a:rPr>
              <a:t> </a:t>
            </a:r>
            <a:r>
              <a:rPr lang="en-US" sz="2800" b="0" u="sng" dirty="0">
                <a:solidFill>
                  <a:srgbClr val="0070C0"/>
                </a:solidFill>
                <a:latin typeface="+mj-lt"/>
              </a:rPr>
              <a:t>education</a:t>
            </a:r>
            <a:r>
              <a:rPr lang="en-US" sz="2800" b="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411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540399" y="3111435"/>
            <a:ext cx="2294457" cy="2053395"/>
            <a:chOff x="3540399" y="3111435"/>
            <a:chExt cx="2294457" cy="2053395"/>
          </a:xfrm>
        </p:grpSpPr>
        <p:grpSp>
          <p:nvGrpSpPr>
            <p:cNvPr id="106" name="Group 105"/>
            <p:cNvGrpSpPr/>
            <p:nvPr/>
          </p:nvGrpSpPr>
          <p:grpSpPr>
            <a:xfrm>
              <a:off x="3540399" y="3111435"/>
              <a:ext cx="2294457" cy="2053395"/>
              <a:chOff x="4981003" y="3476590"/>
              <a:chExt cx="2294457" cy="1938089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5465776" y="3476590"/>
                <a:ext cx="668324" cy="980331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>
                <a:stCxn id="60" idx="2"/>
              </p:cNvCxnSpPr>
              <p:nvPr/>
            </p:nvCxnSpPr>
            <p:spPr>
              <a:xfrm flipH="1">
                <a:off x="6188843" y="3476591"/>
                <a:ext cx="678167" cy="952355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>
                <a:stCxn id="62" idx="1"/>
              </p:cNvCxnSpPr>
              <p:nvPr/>
            </p:nvCxnSpPr>
            <p:spPr>
              <a:xfrm flipH="1">
                <a:off x="6174118" y="4017517"/>
                <a:ext cx="1049217" cy="458447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>
                <a:stCxn id="66" idx="1"/>
              </p:cNvCxnSpPr>
              <p:nvPr/>
            </p:nvCxnSpPr>
            <p:spPr>
              <a:xfrm flipH="1" flipV="1">
                <a:off x="6123018" y="4475965"/>
                <a:ext cx="1152442" cy="429896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 flipV="1">
                <a:off x="6244854" y="4404221"/>
                <a:ext cx="491226" cy="1010458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>
                <a:off x="5507945" y="4456462"/>
                <a:ext cx="685031" cy="958217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endCxn id="97" idx="3"/>
              </p:cNvCxnSpPr>
              <p:nvPr/>
            </p:nvCxnSpPr>
            <p:spPr>
              <a:xfrm flipH="1">
                <a:off x="5010092" y="4436960"/>
                <a:ext cx="1172094" cy="498128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>
                <a:stCxn id="100" idx="3"/>
              </p:cNvCxnSpPr>
              <p:nvPr/>
            </p:nvCxnSpPr>
            <p:spPr>
              <a:xfrm>
                <a:off x="4981003" y="4025358"/>
                <a:ext cx="1114997" cy="410117"/>
              </a:xfrm>
              <a:prstGeom prst="line">
                <a:avLst/>
              </a:prstGeom>
              <a:ln w="28575">
                <a:solidFill>
                  <a:srgbClr val="01ABC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4025172" y="3627948"/>
              <a:ext cx="1296144" cy="952484"/>
              <a:chOff x="4025172" y="3627948"/>
              <a:chExt cx="1296144" cy="952484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025172" y="3627948"/>
                <a:ext cx="1296144" cy="952484"/>
              </a:xfrm>
              <a:prstGeom prst="ellipse">
                <a:avLst/>
              </a:prstGeom>
              <a:solidFill>
                <a:srgbClr val="01ABCF"/>
              </a:solidFill>
              <a:ln w="6350">
                <a:solidFill>
                  <a:srgbClr val="9BBB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52388" algn="ctr" defTabSz="635000">
                  <a:tabLst>
                    <a:tab pos="1377950" algn="l"/>
                  </a:tabLst>
                </a:pPr>
                <a:endParaRPr lang="en-US" dirty="0">
                  <a:solidFill>
                    <a:srgbClr val="FFF8D5"/>
                  </a:solidFill>
                  <a:latin typeface="Verdana" pitchFamily="34" charset="0"/>
                </a:endParaRPr>
              </a:p>
            </p:txBody>
          </p: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auto">
              <a:xfrm>
                <a:off x="4089224" y="3867854"/>
                <a:ext cx="1168716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r>
                  <a:rPr lang="en-US" sz="20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Average: 3.8</a:t>
                </a:r>
              </a:p>
            </p:txBody>
          </p:sp>
        </p:grpSp>
      </p:grp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1919537" y="1982911"/>
            <a:ext cx="5497660" cy="4323281"/>
          </a:xfrm>
          <a:prstGeom prst="ellipse">
            <a:avLst/>
          </a:prstGeom>
          <a:noFill/>
          <a:ln w="19050">
            <a:solidFill>
              <a:srgbClr val="01ABCF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 sz="1200">
              <a:solidFill>
                <a:srgbClr val="5C1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28371" y="647204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sp>
        <p:nvSpPr>
          <p:cNvPr id="12" name="AutoShape 205"/>
          <p:cNvSpPr>
            <a:spLocks noChangeArrowheads="1"/>
          </p:cNvSpPr>
          <p:nvPr/>
        </p:nvSpPr>
        <p:spPr bwMode="auto">
          <a:xfrm>
            <a:off x="233384" y="980728"/>
            <a:ext cx="11407232" cy="665968"/>
          </a:xfrm>
          <a:prstGeom prst="rect">
            <a:avLst/>
          </a:prstGeom>
          <a:noFill/>
          <a:ln w="28575">
            <a:noFill/>
            <a:round/>
            <a:headEnd/>
            <a:tailEnd/>
          </a:ln>
        </p:spPr>
        <p:txBody>
          <a:bodyPr wrap="square" anchor="t" anchorCtr="0">
            <a:noAutofit/>
          </a:bodyPr>
          <a:lstStyle/>
          <a:p>
            <a:pPr marL="682625" lvl="1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Enterprises developed on the farm to increase farm revenues or value.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9336" y="6533599"/>
            <a:ext cx="36724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Verdana" pitchFamily="34" charset="0"/>
              </a:rPr>
              <a:t>Barbieri et al., 2008</a:t>
            </a:r>
            <a:endParaRPr lang="en-US" sz="1100" dirty="0"/>
          </a:p>
        </p:txBody>
      </p:sp>
      <p:sp>
        <p:nvSpPr>
          <p:cNvPr id="119" name="Text Box 19"/>
          <p:cNvSpPr txBox="1">
            <a:spLocks noChangeArrowheads="1"/>
          </p:cNvSpPr>
          <p:nvPr/>
        </p:nvSpPr>
        <p:spPr bwMode="auto">
          <a:xfrm>
            <a:off x="7374803" y="2132856"/>
            <a:ext cx="4553845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6075" indent="-346075" algn="l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Eight types of enterprises</a:t>
            </a:r>
          </a:p>
        </p:txBody>
      </p:sp>
      <p:sp>
        <p:nvSpPr>
          <p:cNvPr id="52" name="1 Título"/>
          <p:cNvSpPr txBox="1">
            <a:spLocks/>
          </p:cNvSpPr>
          <p:nvPr/>
        </p:nvSpPr>
        <p:spPr>
          <a:xfrm>
            <a:off x="406806" y="1"/>
            <a:ext cx="1131969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Recalling – Agritourism as an Ag Enterprise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260239" y="3297181"/>
            <a:ext cx="4806467" cy="2642371"/>
            <a:chOff x="2260239" y="3297181"/>
            <a:chExt cx="4806467" cy="2642371"/>
          </a:xfrm>
        </p:grpSpPr>
        <p:grpSp>
          <p:nvGrpSpPr>
            <p:cNvPr id="61" name="Group 60"/>
            <p:cNvGrpSpPr/>
            <p:nvPr/>
          </p:nvGrpSpPr>
          <p:grpSpPr>
            <a:xfrm>
              <a:off x="5782731" y="3297181"/>
              <a:ext cx="1280160" cy="774723"/>
              <a:chOff x="3333598" y="2424504"/>
              <a:chExt cx="1280160" cy="774723"/>
            </a:xfrm>
            <a:solidFill>
              <a:srgbClr val="9BBB59"/>
            </a:solidFill>
          </p:grpSpPr>
          <p:sp>
            <p:nvSpPr>
              <p:cNvPr id="62" name="Plaque 61"/>
              <p:cNvSpPr/>
              <p:nvPr/>
            </p:nvSpPr>
            <p:spPr>
              <a:xfrm>
                <a:off x="3333598" y="2424504"/>
                <a:ext cx="1280160" cy="774723"/>
              </a:xfrm>
              <a:prstGeom prst="plaque">
                <a:avLst/>
              </a:prstGeom>
              <a:grpFill/>
              <a:ln w="19050">
                <a:solidFill>
                  <a:srgbClr val="01AB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3381908" y="2560193"/>
                <a:ext cx="1168716" cy="49244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r>
                  <a:rPr lang="en-US" sz="16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Innovative Marketing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260239" y="3305489"/>
              <a:ext cx="4806467" cy="2634063"/>
              <a:chOff x="2260239" y="3305489"/>
              <a:chExt cx="4806467" cy="2634063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5786546" y="4269343"/>
                <a:ext cx="1280160" cy="774723"/>
                <a:chOff x="3343326" y="2424504"/>
                <a:chExt cx="1280160" cy="774723"/>
              </a:xfrm>
            </p:grpSpPr>
            <p:sp>
              <p:nvSpPr>
                <p:cNvPr id="65" name="Plaque 64"/>
                <p:cNvSpPr/>
                <p:nvPr/>
              </p:nvSpPr>
              <p:spPr>
                <a:xfrm>
                  <a:off x="3343326" y="2424504"/>
                  <a:ext cx="1280160" cy="774723"/>
                </a:xfrm>
                <a:prstGeom prst="plaque">
                  <a:avLst/>
                </a:prstGeom>
                <a:solidFill>
                  <a:srgbClr val="01ABCF"/>
                </a:solidFill>
                <a:ln w="19050">
                  <a:solidFill>
                    <a:srgbClr val="9BBB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 noChangeArrowheads="1"/>
                </p:cNvSpPr>
                <p:nvPr/>
              </p:nvSpPr>
              <p:spPr bwMode="auto">
                <a:xfrm>
                  <a:off x="3391636" y="2657789"/>
                  <a:ext cx="116871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en-US"/>
                  </a:defPPr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eaLnBrk="0" hangingPunct="0"/>
                  <a:r>
                    <a:rPr lang="en-US" sz="1600" b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entury Gothic" panose="020B0502020202020204" pitchFamily="34" charset="0"/>
                      <a:ea typeface="Verdana" pitchFamily="34" charset="0"/>
                      <a:cs typeface="Verdana" pitchFamily="34" charset="0"/>
                    </a:rPr>
                    <a:t>Agritourism</a:t>
                  </a:r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2260239" y="3305489"/>
                <a:ext cx="1280160" cy="774723"/>
                <a:chOff x="3324025" y="2424504"/>
                <a:chExt cx="1280160" cy="774723"/>
              </a:xfrm>
            </p:grpSpPr>
            <p:sp>
              <p:nvSpPr>
                <p:cNvPr id="100" name="Plaque 99"/>
                <p:cNvSpPr/>
                <p:nvPr/>
              </p:nvSpPr>
              <p:spPr>
                <a:xfrm>
                  <a:off x="3324025" y="2424504"/>
                  <a:ext cx="1280160" cy="774723"/>
                </a:xfrm>
                <a:prstGeom prst="plaque">
                  <a:avLst/>
                </a:prstGeom>
                <a:solidFill>
                  <a:srgbClr val="9BBB59"/>
                </a:solidFill>
                <a:ln w="19050">
                  <a:solidFill>
                    <a:srgbClr val="01ABC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>
                  <a:spLocks noChangeArrowheads="1"/>
                </p:cNvSpPr>
                <p:nvPr/>
              </p:nvSpPr>
              <p:spPr bwMode="auto">
                <a:xfrm>
                  <a:off x="3391636" y="2657789"/>
                  <a:ext cx="116871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en-US"/>
                  </a:defPPr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eaLnBrk="0" hangingPunct="0"/>
                  <a:r>
                    <a:rPr lang="en-US" sz="1600" b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entury Gothic" panose="020B0502020202020204" pitchFamily="34" charset="0"/>
                      <a:ea typeface="Verdana" pitchFamily="34" charset="0"/>
                      <a:cs typeface="Verdana" pitchFamily="34" charset="0"/>
                    </a:rPr>
                    <a:t>Education</a:t>
                  </a:r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4819312" y="5164829"/>
                <a:ext cx="1280704" cy="774723"/>
                <a:chOff x="4550665" y="5453521"/>
                <a:chExt cx="1280704" cy="774723"/>
              </a:xfrm>
            </p:grpSpPr>
            <p:sp>
              <p:nvSpPr>
                <p:cNvPr id="117" name="Plaque 116"/>
                <p:cNvSpPr/>
                <p:nvPr/>
              </p:nvSpPr>
              <p:spPr>
                <a:xfrm>
                  <a:off x="4551209" y="5453521"/>
                  <a:ext cx="1280160" cy="774723"/>
                </a:xfrm>
                <a:prstGeom prst="plaque">
                  <a:avLst/>
                </a:prstGeom>
                <a:solidFill>
                  <a:srgbClr val="9BBB59"/>
                </a:solidFill>
                <a:ln w="19050">
                  <a:solidFill>
                    <a:srgbClr val="01ABC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>
                  <a:spLocks noChangeArrowheads="1"/>
                </p:cNvSpPr>
                <p:nvPr/>
              </p:nvSpPr>
              <p:spPr bwMode="auto">
                <a:xfrm>
                  <a:off x="4550665" y="5472474"/>
                  <a:ext cx="1275596" cy="738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en-US"/>
                  </a:defPPr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eaLnBrk="0" hangingPunct="0"/>
                  <a:r>
                    <a:rPr lang="en-US" sz="1600" b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entury Gothic" panose="020B0502020202020204" pitchFamily="34" charset="0"/>
                      <a:ea typeface="Verdana" pitchFamily="34" charset="0"/>
                      <a:cs typeface="Verdana" pitchFamily="34" charset="0"/>
                    </a:rPr>
                    <a:t>Historic Preservation &amp; Re-use</a:t>
                  </a:r>
                </a:p>
              </p:txBody>
            </p:sp>
          </p:grpSp>
        </p:grpSp>
      </p:grpSp>
      <p:grpSp>
        <p:nvGrpSpPr>
          <p:cNvPr id="26" name="Group 25"/>
          <p:cNvGrpSpPr/>
          <p:nvPr/>
        </p:nvGrpSpPr>
        <p:grpSpPr>
          <a:xfrm>
            <a:off x="2289328" y="2371480"/>
            <a:ext cx="3806672" cy="3570422"/>
            <a:chOff x="2289328" y="2371480"/>
            <a:chExt cx="3806672" cy="3570422"/>
          </a:xfrm>
        </p:grpSpPr>
        <p:grpSp>
          <p:nvGrpSpPr>
            <p:cNvPr id="4" name="Group 3"/>
            <p:cNvGrpSpPr/>
            <p:nvPr/>
          </p:nvGrpSpPr>
          <p:grpSpPr>
            <a:xfrm>
              <a:off x="3215680" y="2371480"/>
              <a:ext cx="1280160" cy="774723"/>
              <a:chOff x="3337803" y="2443960"/>
              <a:chExt cx="1280160" cy="774723"/>
            </a:xfrm>
          </p:grpSpPr>
          <p:sp>
            <p:nvSpPr>
              <p:cNvPr id="2" name="Plaque 1"/>
              <p:cNvSpPr/>
              <p:nvPr/>
            </p:nvSpPr>
            <p:spPr>
              <a:xfrm>
                <a:off x="3337803" y="2443960"/>
                <a:ext cx="1280160" cy="774723"/>
              </a:xfrm>
              <a:prstGeom prst="plaque">
                <a:avLst/>
              </a:prstGeom>
              <a:solidFill>
                <a:srgbClr val="9BBB59"/>
              </a:solidFill>
              <a:ln w="19050">
                <a:solidFill>
                  <a:srgbClr val="01AB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>
                <a:spLocks noChangeArrowheads="1"/>
              </p:cNvSpPr>
              <p:nvPr/>
            </p:nvSpPr>
            <p:spPr bwMode="auto">
              <a:xfrm>
                <a:off x="3381908" y="2560193"/>
                <a:ext cx="1168716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r>
                  <a:rPr lang="en-US" sz="16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Value </a:t>
                </a:r>
              </a:p>
              <a:p>
                <a:pPr eaLnBrk="0" hangingPunct="0"/>
                <a:r>
                  <a:rPr lang="en-US" sz="16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Added </a:t>
                </a: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4786326" y="2372771"/>
              <a:ext cx="1309674" cy="775226"/>
              <a:chOff x="3333268" y="2424001"/>
              <a:chExt cx="1309674" cy="775226"/>
            </a:xfrm>
          </p:grpSpPr>
          <p:sp>
            <p:nvSpPr>
              <p:cNvPr id="59" name="Plaque 58"/>
              <p:cNvSpPr/>
              <p:nvPr/>
            </p:nvSpPr>
            <p:spPr>
              <a:xfrm>
                <a:off x="3362782" y="2424504"/>
                <a:ext cx="1280160" cy="774723"/>
              </a:xfrm>
              <a:prstGeom prst="plaque">
                <a:avLst/>
              </a:prstGeom>
              <a:solidFill>
                <a:srgbClr val="9BBB59"/>
              </a:solidFill>
              <a:ln w="19050">
                <a:solidFill>
                  <a:srgbClr val="01AB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auto">
              <a:xfrm>
                <a:off x="3333268" y="2424001"/>
                <a:ext cx="128016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r>
                  <a:rPr lang="en-US" sz="16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Non Traditional Farming</a:t>
                </a: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289328" y="4269343"/>
              <a:ext cx="1280160" cy="774723"/>
              <a:chOff x="3323870" y="2424504"/>
              <a:chExt cx="1280160" cy="774723"/>
            </a:xfrm>
          </p:grpSpPr>
          <p:sp>
            <p:nvSpPr>
              <p:cNvPr id="97" name="Plaque 96"/>
              <p:cNvSpPr/>
              <p:nvPr/>
            </p:nvSpPr>
            <p:spPr>
              <a:xfrm>
                <a:off x="3323870" y="2424504"/>
                <a:ext cx="1280160" cy="774723"/>
              </a:xfrm>
              <a:prstGeom prst="plaque">
                <a:avLst/>
              </a:prstGeom>
              <a:solidFill>
                <a:srgbClr val="9BBB59"/>
              </a:solidFill>
              <a:ln w="19050">
                <a:solidFill>
                  <a:srgbClr val="01AB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>
                <a:spLocks noChangeArrowheads="1"/>
              </p:cNvSpPr>
              <p:nvPr/>
            </p:nvSpPr>
            <p:spPr bwMode="auto">
              <a:xfrm>
                <a:off x="3381908" y="2560193"/>
                <a:ext cx="1168716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r>
                  <a:rPr lang="en-US" sz="16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Contracts &amp; Services</a:t>
                </a: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3231120" y="5167179"/>
              <a:ext cx="1280704" cy="774723"/>
              <a:chOff x="4550665" y="5453521"/>
              <a:chExt cx="1280704" cy="774723"/>
            </a:xfrm>
          </p:grpSpPr>
          <p:sp>
            <p:nvSpPr>
              <p:cNvPr id="123" name="Plaque 122"/>
              <p:cNvSpPr/>
              <p:nvPr/>
            </p:nvSpPr>
            <p:spPr>
              <a:xfrm>
                <a:off x="4551209" y="5453521"/>
                <a:ext cx="1280160" cy="774723"/>
              </a:xfrm>
              <a:prstGeom prst="plaque">
                <a:avLst/>
              </a:prstGeom>
              <a:solidFill>
                <a:srgbClr val="9BBB59"/>
              </a:solidFill>
              <a:ln w="19050">
                <a:solidFill>
                  <a:srgbClr val="01ABC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4550665" y="5566013"/>
                <a:ext cx="1275596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eaLnBrk="0" hangingPunct="0"/>
                <a:r>
                  <a:rPr lang="en-US" sz="16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Verdana" pitchFamily="34" charset="0"/>
                    <a:cs typeface="Verdana" pitchFamily="34" charset="0"/>
                  </a:rPr>
                  <a:t>Leases &amp; Time Shares</a:t>
                </a:r>
              </a:p>
            </p:txBody>
          </p:sp>
        </p:grpSp>
      </p:grp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8400257" y="4293096"/>
            <a:ext cx="3528392" cy="178510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3.  Agritourism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: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Constant expansion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Flexibility based on farm resources</a:t>
            </a:r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7913029" y="3068960"/>
            <a:ext cx="3727587" cy="67185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2.  Synergistic nature</a:t>
            </a:r>
            <a:endParaRPr lang="en-US" sz="2800" b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7987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34798" y="23504"/>
            <a:ext cx="669730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Identifying YOUR unique resources</a:t>
            </a:r>
          </a:p>
        </p:txBody>
      </p:sp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400437" y="3140968"/>
            <a:ext cx="6631667" cy="3575515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628650" indent="-457200" algn="l">
              <a:lnSpc>
                <a:spcPct val="12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thinking (&amp; writing) some ideas based on your farm resources.</a:t>
            </a:r>
          </a:p>
          <a:p>
            <a:pPr marL="628650" indent="-457200" algn="l">
              <a:lnSpc>
                <a:spcPct val="120000"/>
              </a:lnSpc>
              <a:spcBef>
                <a:spcPts val="1800"/>
              </a:spcBef>
              <a:buSzPct val="90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types of resources:</a:t>
            </a:r>
          </a:p>
          <a:p>
            <a:pPr marL="1085850" lvl="1" indent="-457200">
              <a:spcBef>
                <a:spcPts val="600"/>
              </a:spcBef>
              <a:buSzPct val="90000"/>
              <a:buFontTx/>
              <a:buChar char="-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Farmland</a:t>
            </a:r>
          </a:p>
          <a:p>
            <a:pPr marL="1085850" lvl="1" indent="-457200">
              <a:spcBef>
                <a:spcPts val="600"/>
              </a:spcBef>
              <a:buSzPct val="90000"/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</a:p>
          <a:p>
            <a:pPr marL="1085850" lvl="1" indent="-457200">
              <a:spcBef>
                <a:spcPts val="600"/>
              </a:spcBef>
              <a:buSzPct val="90000"/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Tangible heritage</a:t>
            </a:r>
          </a:p>
          <a:p>
            <a:pPr marL="1085850" lvl="1" indent="-457200">
              <a:spcBef>
                <a:spcPts val="600"/>
              </a:spcBef>
              <a:buSzPct val="90000"/>
              <a:buFontTx/>
              <a:buChar char="-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farmer(s)</a:t>
            </a:r>
          </a:p>
          <a:p>
            <a:pPr marL="628650" indent="-457200" algn="l">
              <a:lnSpc>
                <a:spcPct val="120000"/>
              </a:lnSpc>
              <a:spcBef>
                <a:spcPts val="1200"/>
              </a:spcBef>
              <a:buSzPct val="90000"/>
              <a:buFontTx/>
              <a:buChar char="-"/>
            </a:pPr>
            <a:endParaRPr lang="en-US" sz="2800" b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"/>
          <a:stretch/>
        </p:blipFill>
        <p:spPr>
          <a:xfrm>
            <a:off x="7320136" y="5097"/>
            <a:ext cx="4871253" cy="6846141"/>
          </a:xfrm>
          <a:prstGeom prst="rect">
            <a:avLst/>
          </a:prstGeom>
          <a:ln w="12700">
            <a:noFill/>
          </a:ln>
        </p:spPr>
      </p:pic>
      <p:sp>
        <p:nvSpPr>
          <p:cNvPr id="17" name="Rectangle 59"/>
          <p:cNvSpPr>
            <a:spLocks noChangeArrowheads="1"/>
          </p:cNvSpPr>
          <p:nvPr/>
        </p:nvSpPr>
        <p:spPr bwMode="auto">
          <a:xfrm>
            <a:off x="1709113" y="1313405"/>
            <a:ext cx="5395000" cy="146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Times New Roman" pitchFamily="18" charset="0"/>
              </a:rPr>
              <a:t>Avoid replicating other’s “successful” stories.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Century Gothic" panose="020B0502020202020204" pitchFamily="34" charset="0"/>
                <a:cs typeface="Times New Roman" pitchFamily="18" charset="0"/>
              </a:rPr>
              <a:t>(But let them inspired you).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3330">
            <a:off x="479376" y="1383923"/>
            <a:ext cx="1054943" cy="124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2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 Título"/>
          <p:cNvSpPr txBox="1">
            <a:spLocks/>
          </p:cNvSpPr>
          <p:nvPr/>
        </p:nvSpPr>
        <p:spPr>
          <a:xfrm>
            <a:off x="406806" y="0"/>
            <a:ext cx="11319690" cy="951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Resources – Farmland</a:t>
            </a:r>
          </a:p>
        </p:txBody>
      </p:sp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432916" y="1116013"/>
            <a:ext cx="4438948" cy="2177703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457200" indent="-285750" algn="l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Crops &amp; animals raised.</a:t>
            </a:r>
          </a:p>
          <a:p>
            <a:pPr marL="457200" indent="-285750" algn="l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Value-added products.</a:t>
            </a:r>
          </a:p>
          <a:p>
            <a:pPr marL="457200" indent="-285750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Traditional –heirloom– practices &amp; products.</a:t>
            </a:r>
          </a:p>
          <a:p>
            <a:pPr marL="457200" indent="-285750">
              <a:lnSpc>
                <a:spcPct val="110000"/>
              </a:lnSpc>
              <a:spcBef>
                <a:spcPts val="600"/>
              </a:spcBef>
              <a:buFontTx/>
              <a:buChar char="-"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Exotic crops or animals.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140" r="8662" b="6780"/>
          <a:stretch/>
        </p:blipFill>
        <p:spPr>
          <a:xfrm>
            <a:off x="5191302" y="1041185"/>
            <a:ext cx="3720031" cy="280405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t="33604" r="25021" b="15967"/>
          <a:stretch/>
        </p:blipFill>
        <p:spPr>
          <a:xfrm>
            <a:off x="4685172" y="4261522"/>
            <a:ext cx="3926454" cy="248568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19" y="1937176"/>
            <a:ext cx="2492729" cy="443151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9484193" y="1280373"/>
            <a:ext cx="244445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Sanders Ridge </a:t>
            </a:r>
          </a:p>
          <a:p>
            <a:pPr algn="ctr"/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(Boonville, NC)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1290" y="3884104"/>
            <a:ext cx="29359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Creekside Farm 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(Selma, NC) </a:t>
            </a:r>
            <a:r>
              <a:rPr lang="en-US" sz="1600" b="0" dirty="0">
                <a:solidFill>
                  <a:srgbClr val="197EC6"/>
                </a:solidFill>
                <a:latin typeface="Verdana" pitchFamily="34" charset="0"/>
              </a:rPr>
              <a:t>v</a:t>
            </a:r>
            <a:endParaRPr lang="en-US" sz="1200" b="0" dirty="0">
              <a:solidFill>
                <a:srgbClr val="197EC6"/>
              </a:solidFill>
              <a:latin typeface="Verdana" pitchFamily="34" charset="0"/>
            </a:endParaRPr>
          </a:p>
        </p:txBody>
      </p:sp>
      <p:pic>
        <p:nvPicPr>
          <p:cNvPr id="1026" name="Picture 2" descr="Napa Valley Itinerary with Ki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3" y="3708300"/>
            <a:ext cx="3907403" cy="260020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95400" y="6368694"/>
            <a:ext cx="2935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Napa Valley 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(California)</a:t>
            </a:r>
            <a:endParaRPr lang="en-US" sz="1200" b="1" dirty="0">
              <a:solidFill>
                <a:srgbClr val="197EC6"/>
              </a:solidFill>
              <a:latin typeface="Verdana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626771" y="6512684"/>
            <a:ext cx="33215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600" i="1" dirty="0">
                <a:solidFill>
                  <a:srgbClr val="C00000"/>
                </a:solidFill>
                <a:cs typeface="Times New Roman" pitchFamily="18" charset="0"/>
              </a:rPr>
              <a:t>Agritourism &amp; Societal Well-being Lab</a:t>
            </a:r>
          </a:p>
        </p:txBody>
      </p:sp>
    </p:spTree>
    <p:extLst>
      <p:ext uri="{BB962C8B-B14F-4D97-AF65-F5344CB8AC3E}">
        <p14:creationId xmlns:p14="http://schemas.microsoft.com/office/powerpoint/2010/main" val="358014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432380" y="902787"/>
            <a:ext cx="2854772" cy="1401985"/>
          </a:xfrm>
          <a:prstGeom prst="rect">
            <a:avLst/>
          </a:prstGeom>
          <a:noFill/>
          <a:ln w="19050">
            <a:noFill/>
            <a:round/>
            <a:headEnd/>
            <a:tailEnd/>
          </a:ln>
        </p:spPr>
        <p:txBody>
          <a:bodyPr lIns="0" rIns="0" anchor="t" anchorCtr="0"/>
          <a:lstStyle/>
          <a:p>
            <a:pPr marL="628650" indent="-457200">
              <a:lnSpc>
                <a:spcPct val="110000"/>
              </a:lnSpc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Wild animals?</a:t>
            </a:r>
          </a:p>
          <a:p>
            <a:pPr marL="628650" indent="-457200">
              <a:lnSpc>
                <a:spcPct val="110000"/>
              </a:lnSpc>
              <a:buFontTx/>
              <a:buChar char="-"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Native plants?</a:t>
            </a:r>
          </a:p>
          <a:p>
            <a:pPr marL="628650" indent="-457200">
              <a:lnSpc>
                <a:spcPct val="110000"/>
              </a:lnSpc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Water bodies?</a:t>
            </a:r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3392" y="6403699"/>
            <a:ext cx="2935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Lazy O Farm 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(Smithfield, NC)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8009"/>
          <a:stretch/>
        </p:blipFill>
        <p:spPr>
          <a:xfrm>
            <a:off x="9955871" y="581366"/>
            <a:ext cx="1875515" cy="303075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9904435" y="22491"/>
            <a:ext cx="20263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Gross Farms </a:t>
            </a:r>
          </a:p>
          <a:p>
            <a:pPr algn="ctr"/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(Sanford, NC)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15929" r="36736" b="1"/>
          <a:stretch/>
        </p:blipFill>
        <p:spPr>
          <a:xfrm>
            <a:off x="432380" y="2420888"/>
            <a:ext cx="3863420" cy="386669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7512263" y="5604889"/>
            <a:ext cx="211890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Mushroom Hunting</a:t>
            </a:r>
          </a:p>
          <a:p>
            <a:pPr algn="ctr">
              <a:spcBef>
                <a:spcPts val="300"/>
              </a:spcBef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Golden Stage Inn</a:t>
            </a:r>
          </a:p>
          <a:p>
            <a:pPr algn="ctr">
              <a:spcBef>
                <a:spcPts val="300"/>
              </a:spcBef>
            </a:pPr>
            <a:r>
              <a:rPr lang="en-US" sz="1200" b="1" dirty="0">
                <a:solidFill>
                  <a:srgbClr val="197EC6"/>
                </a:solidFill>
                <a:latin typeface="Verdana" pitchFamily="34" charset="0"/>
              </a:rPr>
              <a:t>&lt;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(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Proctorsville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, VT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) </a:t>
            </a:r>
            <a:r>
              <a:rPr lang="en-US" sz="1200" b="1" dirty="0">
                <a:solidFill>
                  <a:srgbClr val="197EC6"/>
                </a:solidFill>
                <a:latin typeface="Verdana" pitchFamily="34" charset="0"/>
              </a:rPr>
              <a:t>&gt;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435" y="3890520"/>
            <a:ext cx="2143125" cy="28575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727" y="1129730"/>
            <a:ext cx="3884083" cy="29397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20781" y="4168000"/>
            <a:ext cx="29359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</a:t>
            </a:r>
            <a:r>
              <a:rPr lang="en-US" sz="1400" b="0" dirty="0">
                <a:solidFill>
                  <a:srgbClr val="197EC6"/>
                </a:solidFill>
                <a:latin typeface="Verdana" pitchFamily="34" charset="0"/>
              </a:rPr>
              <a:t>^</a:t>
            </a: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Spring Valley Trout Farm 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itchFamily="34" charset="0"/>
              </a:rPr>
              <a:t>(Dexter, MI)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28376" b="19487"/>
          <a:stretch/>
        </p:blipFill>
        <p:spPr>
          <a:xfrm>
            <a:off x="4630808" y="4801299"/>
            <a:ext cx="2744824" cy="190213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5" name="1 Título"/>
          <p:cNvSpPr txBox="1">
            <a:spLocks/>
          </p:cNvSpPr>
          <p:nvPr/>
        </p:nvSpPr>
        <p:spPr>
          <a:xfrm>
            <a:off x="406806" y="0"/>
            <a:ext cx="11319690" cy="951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Resources – Nature</a:t>
            </a:r>
          </a:p>
        </p:txBody>
      </p:sp>
    </p:spTree>
    <p:extLst>
      <p:ext uri="{BB962C8B-B14F-4D97-AF65-F5344CB8AC3E}">
        <p14:creationId xmlns:p14="http://schemas.microsoft.com/office/powerpoint/2010/main" val="32139979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15385</TotalTime>
  <Words>2591</Words>
  <Application>Microsoft Office PowerPoint</Application>
  <PresentationFormat>Widescreen</PresentationFormat>
  <Paragraphs>495</Paragraphs>
  <Slides>46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Century Gothic</vt:lpstr>
      <vt:lpstr>Verdana</vt:lpstr>
      <vt:lpstr>Wingdings</vt:lpstr>
      <vt:lpstr>Tema de Office</vt:lpstr>
      <vt:lpstr>Agritourism Development:  From Knowledge to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Gil Arroyo Marquez</dc:creator>
  <cp:lastModifiedBy>Petar Nikolic</cp:lastModifiedBy>
  <cp:revision>1350</cp:revision>
  <cp:lastPrinted>2023-04-04T13:33:15Z</cp:lastPrinted>
  <dcterms:created xsi:type="dcterms:W3CDTF">2016-03-18T15:15:32Z</dcterms:created>
  <dcterms:modified xsi:type="dcterms:W3CDTF">2023-04-24T07:59:58Z</dcterms:modified>
</cp:coreProperties>
</file>